
<file path=[Content_Types].xml><?xml version="1.0" encoding="utf-8"?>
<Types xmlns="http://schemas.openxmlformats.org/package/2006/content-types">
  <Default Extension="png" ContentType="image/png"/>
  <Default Extension="jfif" ContentType="image/jpeg"/>
  <Default Extension="wma" ContentType="audio/x-ms-wma"/>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5"/>
  </p:sldMasterIdLst>
  <p:notesMasterIdLst>
    <p:notesMasterId r:id="rId35"/>
  </p:notesMasterIdLst>
  <p:sldIdLst>
    <p:sldId id="434" r:id="rId6"/>
    <p:sldId id="435" r:id="rId7"/>
    <p:sldId id="436" r:id="rId8"/>
    <p:sldId id="437" r:id="rId9"/>
    <p:sldId id="331" r:id="rId10"/>
    <p:sldId id="473" r:id="rId11"/>
    <p:sldId id="474" r:id="rId12"/>
    <p:sldId id="502" r:id="rId13"/>
    <p:sldId id="312" r:id="rId14"/>
    <p:sldId id="313" r:id="rId15"/>
    <p:sldId id="508" r:id="rId16"/>
    <p:sldId id="315" r:id="rId17"/>
    <p:sldId id="353" r:id="rId18"/>
    <p:sldId id="369" r:id="rId19"/>
    <p:sldId id="370" r:id="rId20"/>
    <p:sldId id="358" r:id="rId21"/>
    <p:sldId id="504" r:id="rId22"/>
    <p:sldId id="505" r:id="rId23"/>
    <p:sldId id="507" r:id="rId24"/>
    <p:sldId id="481" r:id="rId25"/>
    <p:sldId id="482" r:id="rId26"/>
    <p:sldId id="483" r:id="rId27"/>
    <p:sldId id="484" r:id="rId28"/>
    <p:sldId id="510" r:id="rId29"/>
    <p:sldId id="499" r:id="rId30"/>
    <p:sldId id="500" r:id="rId31"/>
    <p:sldId id="431" r:id="rId32"/>
    <p:sldId id="509" r:id="rId33"/>
    <p:sldId id="43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AFB0"/>
    <a:srgbClr val="DDDDDD"/>
    <a:srgbClr val="EAEAE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7" autoAdjust="0"/>
    <p:restoredTop sz="86496" autoAdjust="0"/>
  </p:normalViewPr>
  <p:slideViewPr>
    <p:cSldViewPr snapToGrid="0">
      <p:cViewPr varScale="1">
        <p:scale>
          <a:sx n="74" d="100"/>
          <a:sy n="74" d="100"/>
        </p:scale>
        <p:origin x="4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1675DD3-7271-4FE2-99EA-E76EC01FC713}" type="datetimeFigureOut">
              <a:rPr lang="fa-IR" smtClean="0"/>
              <a:t>1442/04/21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B443CA4-C7A0-4B17-9B20-8ADB7BD9ECDC}" type="slidenum">
              <a:rPr lang="fa-IR" smtClean="0"/>
              <a:t>‹#›</a:t>
            </a:fld>
            <a:endParaRPr lang="fa-IR"/>
          </a:p>
        </p:txBody>
      </p:sp>
    </p:spTree>
    <p:extLst>
      <p:ext uri="{BB962C8B-B14F-4D97-AF65-F5344CB8AC3E}">
        <p14:creationId xmlns:p14="http://schemas.microsoft.com/office/powerpoint/2010/main" val="216038241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28A8F725-0D7B-48DE-B6F1-8E047D3741A8}" type="slidenum">
              <a:rPr lang="fa-IR" smtClean="0"/>
              <a:t>28</a:t>
            </a:fld>
            <a:endParaRPr lang="fa-IR"/>
          </a:p>
        </p:txBody>
      </p:sp>
    </p:spTree>
    <p:extLst>
      <p:ext uri="{BB962C8B-B14F-4D97-AF65-F5344CB8AC3E}">
        <p14:creationId xmlns:p14="http://schemas.microsoft.com/office/powerpoint/2010/main" val="4089841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1399/02/01</a:t>
            </a:r>
            <a:endParaRPr lang="en-US" dirty="0"/>
          </a:p>
        </p:txBody>
      </p:sp>
      <p:sp>
        <p:nvSpPr>
          <p:cNvPr id="5" name="Footer Placeholder 4"/>
          <p:cNvSpPr>
            <a:spLocks noGrp="1"/>
          </p:cNvSpPr>
          <p:nvPr>
            <p:ph type="ftr" sz="quarter" idx="11"/>
          </p:nvPr>
        </p:nvSpPr>
        <p:spPr/>
        <p:txBody>
          <a:bodyPr/>
          <a:lstStyle/>
          <a:p>
            <a:r>
              <a:rPr lang="fa-IR" dirty="0" smtClean="0"/>
              <a:t>شبنم امامیان</a:t>
            </a:r>
            <a:endParaRPr lang="en-US" dirty="0"/>
          </a:p>
        </p:txBody>
      </p:sp>
      <p:sp>
        <p:nvSpPr>
          <p:cNvPr id="6" name="Slide Number Placeholder 5"/>
          <p:cNvSpPr>
            <a:spLocks noGrp="1"/>
          </p:cNvSpPr>
          <p:nvPr>
            <p:ph type="sldNum" sz="quarter" idx="12"/>
          </p:nvPr>
        </p:nvSpPr>
        <p:spPr/>
        <p:txBody>
          <a:bodyPr/>
          <a:lstStyle/>
          <a:p>
            <a:fld id="{8DEBB1E3-9514-4894-8710-BA29D8FA3850}" type="slidenum">
              <a:rPr lang="en-US" smtClean="0"/>
              <a:pPr/>
              <a:t>‹#›</a:t>
            </a:fld>
            <a:endParaRPr lang="en-US" dirty="0"/>
          </a:p>
        </p:txBody>
      </p:sp>
    </p:spTree>
    <p:extLst>
      <p:ext uri="{BB962C8B-B14F-4D97-AF65-F5344CB8AC3E}">
        <p14:creationId xmlns:p14="http://schemas.microsoft.com/office/powerpoint/2010/main" val="6884382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FB50FC-50C0-4D00-AA51-151529D25B8A}"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BB1E3-9514-4894-8710-BA29D8FA3850}" type="slidenum">
              <a:rPr lang="en-US" smtClean="0"/>
              <a:pPr/>
              <a:t>‹#›</a:t>
            </a:fld>
            <a:endParaRPr lang="en-US"/>
          </a:p>
        </p:txBody>
      </p:sp>
    </p:spTree>
    <p:extLst>
      <p:ext uri="{BB962C8B-B14F-4D97-AF65-F5344CB8AC3E}">
        <p14:creationId xmlns:p14="http://schemas.microsoft.com/office/powerpoint/2010/main" val="410623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FB50FC-50C0-4D00-AA51-151529D25B8A}"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BB1E3-9514-4894-8710-BA29D8FA3850}" type="slidenum">
              <a:rPr lang="en-US" smtClean="0"/>
              <a:pPr/>
              <a:t>‹#›</a:t>
            </a:fld>
            <a:endParaRPr lang="en-US"/>
          </a:p>
        </p:txBody>
      </p:sp>
    </p:spTree>
    <p:extLst>
      <p:ext uri="{BB962C8B-B14F-4D97-AF65-F5344CB8AC3E}">
        <p14:creationId xmlns:p14="http://schemas.microsoft.com/office/powerpoint/2010/main" val="1885631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8FB50FC-50C0-4D00-AA51-151529D25B8A}"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BB1E3-9514-4894-8710-BA29D8FA3850}" type="slidenum">
              <a:rPr lang="en-US" smtClean="0"/>
              <a:pPr/>
              <a:t>‹#›</a:t>
            </a:fld>
            <a:endParaRPr lang="en-US"/>
          </a:p>
        </p:txBody>
      </p:sp>
    </p:spTree>
    <p:extLst>
      <p:ext uri="{BB962C8B-B14F-4D97-AF65-F5344CB8AC3E}">
        <p14:creationId xmlns:p14="http://schemas.microsoft.com/office/powerpoint/2010/main" val="250373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FB50FC-50C0-4D00-AA51-151529D25B8A}"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BB1E3-9514-4894-8710-BA29D8FA3850}" type="slidenum">
              <a:rPr lang="en-US" smtClean="0"/>
              <a:pPr/>
              <a:t>‹#›</a:t>
            </a:fld>
            <a:endParaRPr lang="en-US"/>
          </a:p>
        </p:txBody>
      </p:sp>
    </p:spTree>
    <p:extLst>
      <p:ext uri="{BB962C8B-B14F-4D97-AF65-F5344CB8AC3E}">
        <p14:creationId xmlns:p14="http://schemas.microsoft.com/office/powerpoint/2010/main" val="2672258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mn-cs"/>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cs typeface="+mn-cs"/>
              </a:defRPr>
            </a:lvl1pPr>
            <a:lvl2pPr>
              <a:defRPr>
                <a:cs typeface="+mn-cs"/>
              </a:defRPr>
            </a:lvl2pPr>
            <a:lvl3pPr>
              <a:defRPr>
                <a:cs typeface="+mn-cs"/>
              </a:defRPr>
            </a:lvl3pPr>
            <a:lvl4pPr>
              <a:defRPr>
                <a:cs typeface="+mn-cs"/>
              </a:defRPr>
            </a:lvl4pPr>
            <a:lvl5pPr>
              <a:defRPr>
                <a:cs typeface="+mn-cs"/>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lgn="r">
              <a:defRPr>
                <a:cs typeface="+mn-cs"/>
              </a:defRPr>
            </a:lvl1pPr>
            <a:lvl2pPr algn="r">
              <a:defRPr>
                <a:cs typeface="+mn-cs"/>
              </a:defRPr>
            </a:lvl2pPr>
            <a:lvl3pPr algn="r">
              <a:defRPr>
                <a:cs typeface="+mn-cs"/>
              </a:defRPr>
            </a:lvl3pPr>
            <a:lvl4pPr algn="r">
              <a:defRPr>
                <a:cs typeface="+mn-cs"/>
              </a:defRPr>
            </a:lvl4pPr>
            <a:lvl5pPr algn="r">
              <a:defRPr>
                <a:cs typeface="+mn-cs"/>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A8FB50FC-50C0-4D00-AA51-151529D25B8A}"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BB1E3-9514-4894-8710-BA29D8FA3850}" type="slidenum">
              <a:rPr lang="en-US" smtClean="0"/>
              <a:pPr/>
              <a:t>‹#›</a:t>
            </a:fld>
            <a:endParaRPr lang="en-US"/>
          </a:p>
        </p:txBody>
      </p:sp>
    </p:spTree>
    <p:extLst>
      <p:ext uri="{BB962C8B-B14F-4D97-AF65-F5344CB8AC3E}">
        <p14:creationId xmlns:p14="http://schemas.microsoft.com/office/powerpoint/2010/main" val="182390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FB50FC-50C0-4D00-AA51-151529D25B8A}" type="datetimeFigureOut">
              <a:rPr lang="en-US" smtClean="0"/>
              <a:pPr/>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EBB1E3-9514-4894-8710-BA29D8FA3850}" type="slidenum">
              <a:rPr lang="en-US" smtClean="0"/>
              <a:pPr/>
              <a:t>‹#›</a:t>
            </a:fld>
            <a:endParaRPr lang="en-US"/>
          </a:p>
        </p:txBody>
      </p:sp>
    </p:spTree>
    <p:extLst>
      <p:ext uri="{BB962C8B-B14F-4D97-AF65-F5344CB8AC3E}">
        <p14:creationId xmlns:p14="http://schemas.microsoft.com/office/powerpoint/2010/main" val="61729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FB50FC-50C0-4D00-AA51-151529D25B8A}" type="datetimeFigureOut">
              <a:rPr lang="en-US" smtClean="0"/>
              <a:pPr/>
              <a:t>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EBB1E3-9514-4894-8710-BA29D8FA3850}" type="slidenum">
              <a:rPr lang="en-US" smtClean="0"/>
              <a:pPr/>
              <a:t>‹#›</a:t>
            </a:fld>
            <a:endParaRPr lang="en-US"/>
          </a:p>
        </p:txBody>
      </p:sp>
    </p:spTree>
    <p:extLst>
      <p:ext uri="{BB962C8B-B14F-4D97-AF65-F5344CB8AC3E}">
        <p14:creationId xmlns:p14="http://schemas.microsoft.com/office/powerpoint/2010/main" val="3487394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FB50FC-50C0-4D00-AA51-151529D25B8A}" type="datetimeFigureOut">
              <a:rPr lang="en-US" smtClean="0"/>
              <a:pPr/>
              <a:t>12/6/2020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EBB1E3-9514-4894-8710-BA29D8FA3850}" type="slidenum">
              <a:rPr lang="en-US" smtClean="0"/>
              <a:pPr/>
              <a:t>‹#›</a:t>
            </a:fld>
            <a:endParaRPr lang="en-US"/>
          </a:p>
        </p:txBody>
      </p:sp>
    </p:spTree>
    <p:extLst>
      <p:ext uri="{BB962C8B-B14F-4D97-AF65-F5344CB8AC3E}">
        <p14:creationId xmlns:p14="http://schemas.microsoft.com/office/powerpoint/2010/main" val="3281595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FB50FC-50C0-4D00-AA51-151529D25B8A}"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BB1E3-9514-4894-8710-BA29D8FA3850}" type="slidenum">
              <a:rPr lang="en-US" smtClean="0"/>
              <a:pPr/>
              <a:t>‹#›</a:t>
            </a:fld>
            <a:endParaRPr lang="en-US"/>
          </a:p>
        </p:txBody>
      </p:sp>
    </p:spTree>
    <p:extLst>
      <p:ext uri="{BB962C8B-B14F-4D97-AF65-F5344CB8AC3E}">
        <p14:creationId xmlns:p14="http://schemas.microsoft.com/office/powerpoint/2010/main" val="271597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FB50FC-50C0-4D00-AA51-151529D25B8A}"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BB1E3-9514-4894-8710-BA29D8FA3850}" type="slidenum">
              <a:rPr lang="en-US" smtClean="0"/>
              <a:pPr/>
              <a:t>‹#›</a:t>
            </a:fld>
            <a:endParaRPr lang="en-US"/>
          </a:p>
        </p:txBody>
      </p:sp>
    </p:spTree>
    <p:extLst>
      <p:ext uri="{BB962C8B-B14F-4D97-AF65-F5344CB8AC3E}">
        <p14:creationId xmlns:p14="http://schemas.microsoft.com/office/powerpoint/2010/main" val="3980515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B50FC-50C0-4D00-AA51-151529D25B8A}" type="datetimeFigureOut">
              <a:rPr lang="en-US" smtClean="0"/>
              <a:pPr/>
              <a:t>12/6/2020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EBB1E3-9514-4894-8710-BA29D8FA3850}" type="slidenum">
              <a:rPr lang="en-US" smtClean="0"/>
              <a:pPr/>
              <a:t>‹#›</a:t>
            </a:fld>
            <a:endParaRPr lang="en-US"/>
          </a:p>
        </p:txBody>
      </p:sp>
    </p:spTree>
    <p:extLst>
      <p:ext uri="{BB962C8B-B14F-4D97-AF65-F5344CB8AC3E}">
        <p14:creationId xmlns:p14="http://schemas.microsoft.com/office/powerpoint/2010/main" val="3088030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lnSpc>
          <a:spcPct val="90000"/>
        </a:lnSpc>
        <a:spcBef>
          <a:spcPct val="0"/>
        </a:spcBef>
        <a:buNone/>
        <a:defRPr sz="4000" kern="1200">
          <a:solidFill>
            <a:schemeClr val="tx1"/>
          </a:solidFill>
          <a:latin typeface="+mj-lt"/>
          <a:ea typeface="+mj-ea"/>
          <a:cs typeface="+mn-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6.emf"/><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8.jfif"/><Relationship Id="rId5" Type="http://schemas.openxmlformats.org/officeDocument/2006/relationships/image" Target="../media/image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fa-IR" b="1" dirty="0">
                <a:cs typeface="B Yagut" panose="00000400000000000000" pitchFamily="2" charset="-78"/>
              </a:rPr>
              <a:t> </a:t>
            </a:r>
            <a:r>
              <a:rPr lang="fa-IR" sz="4000" b="1" dirty="0">
                <a:cs typeface="B Yagut" panose="00000400000000000000" pitchFamily="2" charset="-78"/>
              </a:rPr>
              <a:t>آشنایی با معاینات و آزمایشات </a:t>
            </a:r>
            <a:r>
              <a:rPr lang="fa-IR" sz="4000" b="1">
                <a:cs typeface="B Yagut" panose="00000400000000000000" pitchFamily="2" charset="-78"/>
              </a:rPr>
              <a:t>دوران </a:t>
            </a:r>
            <a:r>
              <a:rPr lang="fa-IR" sz="4000" b="1" smtClean="0">
                <a:cs typeface="B Yagut" panose="00000400000000000000" pitchFamily="2" charset="-78"/>
              </a:rPr>
              <a:t>بارداری، </a:t>
            </a:r>
            <a:r>
              <a:rPr lang="fa-IR" sz="4000" b="1" dirty="0">
                <a:cs typeface="B Yagut" panose="00000400000000000000" pitchFamily="2" charset="-78"/>
              </a:rPr>
              <a:t>تعیین سن تقریبی حاملگی و محاسبه تاریخ تقریبی زایمان</a:t>
            </a:r>
            <a:endParaRPr lang="en-US" sz="4000" b="1" dirty="0">
              <a:cs typeface="B Yagut" panose="00000400000000000000" pitchFamily="2" charset="-78"/>
            </a:endParaRPr>
          </a:p>
        </p:txBody>
      </p:sp>
      <p:sp>
        <p:nvSpPr>
          <p:cNvPr id="8" name="Subtitle 7"/>
          <p:cNvSpPr>
            <a:spLocks noGrp="1"/>
          </p:cNvSpPr>
          <p:nvPr>
            <p:ph type="subTitle" idx="1"/>
          </p:nvPr>
        </p:nvSpPr>
        <p:spPr/>
        <p:txBody>
          <a:bodyPr/>
          <a:lstStyle/>
          <a:p>
            <a:r>
              <a:rPr lang="fa-IR" dirty="0" smtClean="0"/>
              <a:t>بخش دوم</a:t>
            </a:r>
          </a:p>
          <a:p>
            <a:r>
              <a:rPr lang="fa-IR" dirty="0" smtClean="0"/>
              <a:t>معاینات در بارداری</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9150017"/>
      </p:ext>
    </p:extLst>
  </p:cSld>
  <p:clrMapOvr>
    <a:masterClrMapping/>
  </p:clrMapOvr>
  <mc:AlternateContent xmlns:mc="http://schemas.openxmlformats.org/markup-compatibility/2006" xmlns:p14="http://schemas.microsoft.com/office/powerpoint/2010/main">
    <mc:Choice Requires="p14">
      <p:transition spd="slow" p14:dur="2000" advTm="15022"/>
    </mc:Choice>
    <mc:Fallback xmlns="">
      <p:transition spd="slow" advTm="15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معاینه شکمی </a:t>
            </a:r>
            <a:r>
              <a:rPr lang="fa-IR" b="1" dirty="0" smtClean="0"/>
              <a:t>ادامه ...</a:t>
            </a:r>
            <a:endParaRPr lang="fa-IR" b="1" dirty="0"/>
          </a:p>
        </p:txBody>
      </p:sp>
      <p:sp>
        <p:nvSpPr>
          <p:cNvPr id="3" name="Content Placeholder 2"/>
          <p:cNvSpPr>
            <a:spLocks noGrp="1"/>
          </p:cNvSpPr>
          <p:nvPr>
            <p:ph idx="1"/>
          </p:nvPr>
        </p:nvSpPr>
        <p:spPr>
          <a:xfrm>
            <a:off x="3370217" y="1825625"/>
            <a:ext cx="5238206" cy="4285616"/>
          </a:xfrm>
        </p:spPr>
        <p:txBody>
          <a:bodyPr>
            <a:normAutofit fontScale="25000" lnSpcReduction="20000"/>
          </a:bodyPr>
          <a:lstStyle/>
          <a:p>
            <a:pPr algn="r" rtl="1"/>
            <a:r>
              <a:rPr lang="fa-IR" sz="12800" b="1" dirty="0"/>
              <a:t>مانور دوم</a:t>
            </a:r>
            <a:r>
              <a:rPr lang="fa-IR" sz="12800" b="1" dirty="0" smtClean="0"/>
              <a:t>:</a:t>
            </a:r>
            <a:endParaRPr lang="fa-IR" sz="12800" dirty="0" smtClean="0"/>
          </a:p>
          <a:p>
            <a:pPr algn="justLow" rtl="1">
              <a:lnSpc>
                <a:spcPct val="120000"/>
              </a:lnSpc>
              <a:buNone/>
            </a:pPr>
            <a:r>
              <a:rPr lang="en-US" sz="10000" dirty="0" smtClean="0"/>
              <a:t>  </a:t>
            </a:r>
            <a:r>
              <a:rPr lang="fa-IR" sz="10000" dirty="0" smtClean="0"/>
              <a:t>کنار تخت بايستید نگاه شما به طرف صورت مادر باشد و کف هر دست خود را در دو طرف شکم مادر قراردهید و با ملايمت ولي محکم ابتدا با يك دست و سپس با دست ديگر فشار وارد کنید. دريك طرف شکم، ساختمان سخت و مقاومي لمس مي شود که پشت جنین است و در قسمت ديگر شکم، برجستگي هائي لمس مي شود که دست و پا و جلوي بدن جنین است.</a:t>
            </a:r>
          </a:p>
          <a:p>
            <a:pPr algn="justLow" rtl="1">
              <a:lnSpc>
                <a:spcPct val="120000"/>
              </a:lnSpc>
              <a:buNone/>
            </a:pPr>
            <a:r>
              <a:rPr lang="fa-IR" sz="10000" dirty="0" smtClean="0"/>
              <a:t>هدف: تعیین قرار و محل قرار گرفتن پشت جنین</a:t>
            </a:r>
          </a:p>
        </p:txBody>
      </p:sp>
      <p:grpSp>
        <p:nvGrpSpPr>
          <p:cNvPr id="6" name="Group 5"/>
          <p:cNvGrpSpPr/>
          <p:nvPr/>
        </p:nvGrpSpPr>
        <p:grpSpPr>
          <a:xfrm>
            <a:off x="373488" y="1751907"/>
            <a:ext cx="10985677" cy="4122784"/>
            <a:chOff x="373488" y="1751907"/>
            <a:chExt cx="10985677" cy="4122784"/>
          </a:xfrm>
        </p:grpSpPr>
        <p:pic>
          <p:nvPicPr>
            <p:cNvPr id="2050" name="Picture 2" descr="C:\Users\SE\Desktop\manovr2 leopold.PNG"/>
            <p:cNvPicPr>
              <a:picLocks noChangeAspect="1" noChangeArrowheads="1"/>
            </p:cNvPicPr>
            <p:nvPr/>
          </p:nvPicPr>
          <p:blipFill>
            <a:blip r:embed="rId4" cstate="print"/>
            <a:srcRect/>
            <a:stretch>
              <a:fillRect/>
            </a:stretch>
          </p:blipFill>
          <p:spPr bwMode="auto">
            <a:xfrm>
              <a:off x="8608423" y="1751907"/>
              <a:ext cx="2750742" cy="4122784"/>
            </a:xfrm>
            <a:prstGeom prst="rect">
              <a:avLst/>
            </a:prstGeom>
            <a:ln>
              <a:noFill/>
            </a:ln>
            <a:effectLst>
              <a:softEdge rad="112500"/>
            </a:effectLst>
          </p:spPr>
        </p:pic>
        <p:pic>
          <p:nvPicPr>
            <p:cNvPr id="2051" name="Picture 3" descr="C:\Users\SE\Desktop\2leopold.PNG"/>
            <p:cNvPicPr>
              <a:picLocks noChangeAspect="1" noChangeArrowheads="1"/>
            </p:cNvPicPr>
            <p:nvPr/>
          </p:nvPicPr>
          <p:blipFill>
            <a:blip r:embed="rId5" cstate="print"/>
            <a:srcRect/>
            <a:stretch>
              <a:fillRect/>
            </a:stretch>
          </p:blipFill>
          <p:spPr bwMode="auto">
            <a:xfrm>
              <a:off x="373488" y="1764405"/>
              <a:ext cx="3035917" cy="4110286"/>
            </a:xfrm>
            <a:prstGeom prst="rect">
              <a:avLst/>
            </a:prstGeom>
            <a:ln>
              <a:noFill/>
            </a:ln>
            <a:effectLst>
              <a:softEdge rad="112500"/>
            </a:effectLst>
          </p:spPr>
        </p:pic>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5301188"/>
      </p:ext>
    </p:extLst>
  </p:cSld>
  <p:clrMapOvr>
    <a:masterClrMapping/>
  </p:clrMapOvr>
  <mc:AlternateContent xmlns:mc="http://schemas.openxmlformats.org/markup-compatibility/2006" xmlns:p14="http://schemas.microsoft.com/office/powerpoint/2010/main">
    <mc:Choice Requires="p14">
      <p:transition spd="slow" p14:dur="2000" advTm="59198"/>
    </mc:Choice>
    <mc:Fallback xmlns="">
      <p:transition spd="slow" advTm="59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معاینه شکمی </a:t>
            </a:r>
            <a:r>
              <a:rPr lang="fa-IR" b="1" dirty="0" smtClean="0"/>
              <a:t>ادامه ...</a:t>
            </a:r>
            <a:endParaRPr lang="fa-IR" b="1" dirty="0"/>
          </a:p>
        </p:txBody>
      </p:sp>
      <p:sp>
        <p:nvSpPr>
          <p:cNvPr id="3" name="Content Placeholder 2"/>
          <p:cNvSpPr>
            <a:spLocks noGrp="1"/>
          </p:cNvSpPr>
          <p:nvPr>
            <p:ph idx="1"/>
          </p:nvPr>
        </p:nvSpPr>
        <p:spPr>
          <a:xfrm>
            <a:off x="3644719" y="1825625"/>
            <a:ext cx="4623518" cy="4472144"/>
          </a:xfrm>
        </p:spPr>
        <p:txBody>
          <a:bodyPr>
            <a:normAutofit fontScale="92500" lnSpcReduction="20000"/>
          </a:bodyPr>
          <a:lstStyle/>
          <a:p>
            <a:pPr algn="just" rtl="1"/>
            <a:r>
              <a:rPr lang="fa-IR" sz="3500" b="1" dirty="0"/>
              <a:t>مانور سوم</a:t>
            </a:r>
            <a:r>
              <a:rPr lang="fa-IR" sz="3500" b="1" dirty="0" smtClean="0"/>
              <a:t>:</a:t>
            </a:r>
            <a:endParaRPr lang="fa-IR" sz="3500" dirty="0" smtClean="0"/>
          </a:p>
          <a:p>
            <a:pPr algn="justLow" rtl="1">
              <a:lnSpc>
                <a:spcPct val="110000"/>
              </a:lnSpc>
              <a:buNone/>
            </a:pPr>
            <a:r>
              <a:rPr lang="fa-IR" sz="2700" dirty="0" smtClean="0"/>
              <a:t>   درکنار تخت بايستید نگاه شما به طرف صورت مادر باشد انگشت شست و چهار انگشت ديگر را درقسمت تحتاني شکم مادر درست در بالاي سمفیز پوبیس قرار دهید. چنانچه سر جنین در داخل لگن قرار نگرفته باشد، يك جسم قابل حرکت که همان سر جنین است، لمس مي شود.</a:t>
            </a:r>
          </a:p>
          <a:p>
            <a:pPr algn="justLow" rtl="1">
              <a:lnSpc>
                <a:spcPct val="110000"/>
              </a:lnSpc>
            </a:pPr>
            <a:r>
              <a:rPr lang="fa-IR" sz="2700" dirty="0" smtClean="0"/>
              <a:t>هدف: تایید قرار، نمایش جنین و میزان ورود سرجنین داخل لگن</a:t>
            </a:r>
          </a:p>
          <a:p>
            <a:pPr algn="just" rtl="1"/>
            <a:endParaRPr lang="en-US" dirty="0"/>
          </a:p>
        </p:txBody>
      </p:sp>
      <p:grpSp>
        <p:nvGrpSpPr>
          <p:cNvPr id="5" name="Group 4"/>
          <p:cNvGrpSpPr/>
          <p:nvPr/>
        </p:nvGrpSpPr>
        <p:grpSpPr>
          <a:xfrm>
            <a:off x="592428" y="1777285"/>
            <a:ext cx="10702343" cy="4364435"/>
            <a:chOff x="592428" y="1777285"/>
            <a:chExt cx="10702343" cy="4364435"/>
          </a:xfrm>
        </p:grpSpPr>
        <p:pic>
          <p:nvPicPr>
            <p:cNvPr id="3074" name="Picture 2" descr="C:\Users\SE\Desktop\manovr3leopold.PNG"/>
            <p:cNvPicPr>
              <a:picLocks noChangeAspect="1" noChangeArrowheads="1"/>
            </p:cNvPicPr>
            <p:nvPr/>
          </p:nvPicPr>
          <p:blipFill>
            <a:blip r:embed="rId4" cstate="print"/>
            <a:srcRect/>
            <a:stretch>
              <a:fillRect/>
            </a:stretch>
          </p:blipFill>
          <p:spPr bwMode="auto">
            <a:xfrm>
              <a:off x="8306873" y="1777285"/>
              <a:ext cx="2987898" cy="4364435"/>
            </a:xfrm>
            <a:prstGeom prst="rect">
              <a:avLst/>
            </a:prstGeom>
            <a:ln>
              <a:noFill/>
            </a:ln>
            <a:effectLst>
              <a:softEdge rad="112500"/>
            </a:effectLst>
          </p:spPr>
        </p:pic>
        <p:pic>
          <p:nvPicPr>
            <p:cNvPr id="3075" name="Picture 3" descr="C:\Users\SE\Desktop\3leopold.PNG"/>
            <p:cNvPicPr>
              <a:picLocks noChangeAspect="1" noChangeArrowheads="1"/>
            </p:cNvPicPr>
            <p:nvPr/>
          </p:nvPicPr>
          <p:blipFill>
            <a:blip r:embed="rId5" cstate="print"/>
            <a:srcRect/>
            <a:stretch>
              <a:fillRect/>
            </a:stretch>
          </p:blipFill>
          <p:spPr bwMode="auto">
            <a:xfrm>
              <a:off x="592428" y="1927605"/>
              <a:ext cx="3052291" cy="4214115"/>
            </a:xfrm>
            <a:prstGeom prst="rect">
              <a:avLst/>
            </a:prstGeom>
            <a:ln>
              <a:noFill/>
            </a:ln>
            <a:effectLst>
              <a:softEdge rad="112500"/>
            </a:effectLst>
          </p:spPr>
        </p:pic>
      </p:gr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615007"/>
      </p:ext>
    </p:extLst>
  </p:cSld>
  <p:clrMapOvr>
    <a:masterClrMapping/>
  </p:clrMapOvr>
  <mc:AlternateContent xmlns:mc="http://schemas.openxmlformats.org/markup-compatibility/2006" xmlns:p14="http://schemas.microsoft.com/office/powerpoint/2010/main">
    <mc:Choice Requires="p14">
      <p:transition spd="slow" p14:dur="2000" advTm="46039"/>
    </mc:Choice>
    <mc:Fallback xmlns="">
      <p:transition spd="slow" advTm="4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معاینه شکمی </a:t>
            </a:r>
            <a:r>
              <a:rPr lang="fa-IR" b="1" dirty="0" smtClean="0"/>
              <a:t>ادامه ...</a:t>
            </a:r>
            <a:endParaRPr lang="fa-IR" b="1" dirty="0"/>
          </a:p>
        </p:txBody>
      </p:sp>
      <p:sp>
        <p:nvSpPr>
          <p:cNvPr id="3" name="Content Placeholder 2"/>
          <p:cNvSpPr>
            <a:spLocks noGrp="1"/>
          </p:cNvSpPr>
          <p:nvPr>
            <p:ph idx="1"/>
          </p:nvPr>
        </p:nvSpPr>
        <p:spPr>
          <a:xfrm>
            <a:off x="3213463" y="1825625"/>
            <a:ext cx="5183562" cy="4472144"/>
          </a:xfrm>
        </p:spPr>
        <p:txBody>
          <a:bodyPr>
            <a:normAutofit fontScale="77500" lnSpcReduction="20000"/>
          </a:bodyPr>
          <a:lstStyle/>
          <a:p>
            <a:pPr algn="justLow" rtl="1"/>
            <a:r>
              <a:rPr lang="fa-IR" sz="4100" b="1" dirty="0"/>
              <a:t>مانور چهارم:</a:t>
            </a:r>
            <a:r>
              <a:rPr lang="fa-IR" sz="4100" dirty="0"/>
              <a:t> </a:t>
            </a:r>
            <a:endParaRPr lang="fa-IR" sz="4100" dirty="0" smtClean="0"/>
          </a:p>
          <a:p>
            <a:pPr algn="justLow" rtl="1">
              <a:lnSpc>
                <a:spcPct val="110000"/>
              </a:lnSpc>
              <a:buNone/>
            </a:pPr>
            <a:r>
              <a:rPr lang="fa-IR" dirty="0" smtClean="0"/>
              <a:t>  </a:t>
            </a:r>
            <a:r>
              <a:rPr lang="fa-IR" sz="3200" dirty="0" smtClean="0"/>
              <a:t>طوری قراربگیرید </a:t>
            </a:r>
            <a:r>
              <a:rPr lang="fa-IR" sz="3200" dirty="0"/>
              <a:t>که نگاه </a:t>
            </a:r>
            <a:r>
              <a:rPr lang="fa-IR" sz="3200" dirty="0" smtClean="0"/>
              <a:t>شما </a:t>
            </a:r>
            <a:r>
              <a:rPr lang="fa-IR" sz="3200" dirty="0"/>
              <a:t>به طرف پاهای </a:t>
            </a:r>
            <a:r>
              <a:rPr lang="fa-IR" sz="3200" dirty="0" smtClean="0"/>
              <a:t>مادرباشد</a:t>
            </a:r>
            <a:r>
              <a:rPr lang="fa-IR" sz="3200" dirty="0"/>
              <a:t>. سپس با نوک سه انگشت اول هر دست، </a:t>
            </a:r>
            <a:r>
              <a:rPr lang="fa-IR" sz="3200" dirty="0" smtClean="0"/>
              <a:t>فشار </a:t>
            </a:r>
            <a:r>
              <a:rPr lang="fa-IR" sz="3200" dirty="0"/>
              <a:t>عمیقی در جهت محور قسمت فوقانی لگن وارد </a:t>
            </a:r>
            <a:r>
              <a:rPr lang="fa-IR" sz="3200" dirty="0" smtClean="0"/>
              <a:t>کنید. چنانچه </a:t>
            </a:r>
            <a:r>
              <a:rPr lang="fa-IR" sz="3200" dirty="0"/>
              <a:t>سرجنین در پائین قرار داشته باشد، انگشتان یک دست زودتر از دست دیگر به یک جسم گرد برخورد می‌کند. در حالی که دست دیگر کاملاً وارد لگن می‌شود. با این مانور میزان ورود سر به داخل لگن مشخص می‌گردد</a:t>
            </a:r>
            <a:r>
              <a:rPr lang="fa-IR" sz="3200" dirty="0" smtClean="0"/>
              <a:t>. </a:t>
            </a:r>
          </a:p>
          <a:p>
            <a:pPr algn="justLow" rtl="1">
              <a:lnSpc>
                <a:spcPct val="110000"/>
              </a:lnSpc>
              <a:buNone/>
            </a:pPr>
            <a:r>
              <a:rPr lang="fa-IR" sz="3200" dirty="0" smtClean="0"/>
              <a:t>  هدف: تعیین ورود سربه داخل لگن وفلکسیون واکستانسیون سرجنین</a:t>
            </a:r>
          </a:p>
          <a:p>
            <a:pPr algn="r" rtl="1"/>
            <a:endParaRPr lang="en-US" dirty="0"/>
          </a:p>
        </p:txBody>
      </p:sp>
      <p:grpSp>
        <p:nvGrpSpPr>
          <p:cNvPr id="5" name="Group 4"/>
          <p:cNvGrpSpPr/>
          <p:nvPr/>
        </p:nvGrpSpPr>
        <p:grpSpPr>
          <a:xfrm>
            <a:off x="450758" y="1854557"/>
            <a:ext cx="10908409" cy="4172756"/>
            <a:chOff x="450758" y="1854557"/>
            <a:chExt cx="10908409" cy="4172756"/>
          </a:xfrm>
        </p:grpSpPr>
        <p:pic>
          <p:nvPicPr>
            <p:cNvPr id="4098" name="Picture 2" descr="C:\Users\SE\Desktop\manovr4leopold.PNG"/>
            <p:cNvPicPr>
              <a:picLocks noChangeAspect="1" noChangeArrowheads="1"/>
            </p:cNvPicPr>
            <p:nvPr/>
          </p:nvPicPr>
          <p:blipFill>
            <a:blip r:embed="rId4" cstate="print"/>
            <a:srcRect/>
            <a:stretch>
              <a:fillRect/>
            </a:stretch>
          </p:blipFill>
          <p:spPr bwMode="auto">
            <a:xfrm>
              <a:off x="8332631" y="1854557"/>
              <a:ext cx="3026536" cy="4172755"/>
            </a:xfrm>
            <a:prstGeom prst="rect">
              <a:avLst/>
            </a:prstGeom>
            <a:ln>
              <a:noFill/>
            </a:ln>
            <a:effectLst>
              <a:softEdge rad="112500"/>
            </a:effectLst>
          </p:spPr>
        </p:pic>
        <p:pic>
          <p:nvPicPr>
            <p:cNvPr id="4099" name="Picture 3" descr="C:\Users\SE\Desktop\4leopold.PNG"/>
            <p:cNvPicPr>
              <a:picLocks noChangeAspect="1" noChangeArrowheads="1"/>
            </p:cNvPicPr>
            <p:nvPr/>
          </p:nvPicPr>
          <p:blipFill rotWithShape="1">
            <a:blip r:embed="rId5" cstate="print"/>
            <a:srcRect r="4362"/>
            <a:stretch/>
          </p:blipFill>
          <p:spPr bwMode="auto">
            <a:xfrm>
              <a:off x="450758" y="1854557"/>
              <a:ext cx="2734402" cy="4172756"/>
            </a:xfrm>
            <a:prstGeom prst="rect">
              <a:avLst/>
            </a:prstGeom>
            <a:ln>
              <a:noFill/>
            </a:ln>
            <a:effectLst>
              <a:softEdge rad="112500"/>
            </a:effectLst>
          </p:spPr>
        </p:pic>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7810480"/>
      </p:ext>
    </p:extLst>
  </p:cSld>
  <p:clrMapOvr>
    <a:masterClrMapping/>
  </p:clrMapOvr>
  <mc:AlternateContent xmlns:mc="http://schemas.openxmlformats.org/markup-compatibility/2006" xmlns:p14="http://schemas.microsoft.com/office/powerpoint/2010/main">
    <mc:Choice Requires="p14">
      <p:transition spd="slow" p14:dur="2000" advTm="66161"/>
    </mc:Choice>
    <mc:Fallback xmlns="">
      <p:transition spd="slow" advTm="66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218976"/>
          </a:xfrm>
        </p:spPr>
        <p:txBody>
          <a:bodyPr/>
          <a:lstStyle/>
          <a:p>
            <a:r>
              <a:rPr lang="fa-IR" altLang="en-US" b="1" dirty="0">
                <a:cs typeface="B Yagut" panose="00000400000000000000" pitchFamily="2" charset="-78"/>
              </a:rPr>
              <a:t>شنیدن ضربان قلب </a:t>
            </a:r>
            <a:r>
              <a:rPr lang="fa-IR" altLang="en-US" b="1" dirty="0" smtClean="0">
                <a:cs typeface="B Yagut" panose="00000400000000000000" pitchFamily="2" charset="-78"/>
              </a:rPr>
              <a:t>جنین</a:t>
            </a:r>
            <a:endParaRPr lang="en-US" b="1" dirty="0"/>
          </a:p>
        </p:txBody>
      </p:sp>
      <p:sp>
        <p:nvSpPr>
          <p:cNvPr id="3" name="Content Placeholder 2"/>
          <p:cNvSpPr>
            <a:spLocks noGrp="1"/>
          </p:cNvSpPr>
          <p:nvPr>
            <p:ph idx="1"/>
          </p:nvPr>
        </p:nvSpPr>
        <p:spPr>
          <a:xfrm>
            <a:off x="6001556" y="2073499"/>
            <a:ext cx="5352244" cy="3554569"/>
          </a:xfrm>
        </p:spPr>
        <p:txBody>
          <a:bodyPr>
            <a:normAutofit/>
          </a:bodyPr>
          <a:lstStyle/>
          <a:p>
            <a:pPr algn="justLow">
              <a:lnSpc>
                <a:spcPct val="100000"/>
              </a:lnSpc>
              <a:buFontTx/>
              <a:buChar char="-"/>
            </a:pPr>
            <a:r>
              <a:rPr lang="fa-IR" sz="2500" dirty="0" smtClean="0"/>
              <a:t>تعیین </a:t>
            </a:r>
            <a:r>
              <a:rPr lang="fa-IR" dirty="0" smtClean="0"/>
              <a:t>محل </a:t>
            </a:r>
            <a:r>
              <a:rPr lang="fa-IR" dirty="0"/>
              <a:t>شنیدن صدای قلب جنین </a:t>
            </a:r>
            <a:r>
              <a:rPr lang="fa-IR" dirty="0" smtClean="0"/>
              <a:t>روی </a:t>
            </a:r>
            <a:r>
              <a:rPr lang="fa-IR" dirty="0"/>
              <a:t>شکم مادربا انجام مانورهای لئوپولد </a:t>
            </a:r>
          </a:p>
          <a:p>
            <a:pPr algn="justLow">
              <a:lnSpc>
                <a:spcPct val="100000"/>
              </a:lnSpc>
              <a:buFontTx/>
              <a:buChar char="-"/>
            </a:pPr>
            <a:r>
              <a:rPr lang="fa-IR" dirty="0" smtClean="0"/>
              <a:t>قراردادن گوشی مامایی در محل مناسب</a:t>
            </a:r>
          </a:p>
          <a:p>
            <a:pPr algn="justLow">
              <a:lnSpc>
                <a:spcPct val="100000"/>
              </a:lnSpc>
              <a:buFontTx/>
              <a:buChar char="-"/>
            </a:pPr>
            <a:r>
              <a:rPr lang="fa-IR" dirty="0" smtClean="0"/>
              <a:t> شنیدن </a:t>
            </a:r>
            <a:r>
              <a:rPr lang="fa-IR" dirty="0"/>
              <a:t>صدای ضربان قلب جنین </a:t>
            </a:r>
            <a:r>
              <a:rPr lang="fa-IR" dirty="0" smtClean="0"/>
              <a:t>درقسمت </a:t>
            </a:r>
            <a:r>
              <a:rPr lang="fa-IR" dirty="0"/>
              <a:t>پشت جنین و حدود ناف </a:t>
            </a:r>
            <a:r>
              <a:rPr lang="fa-IR" dirty="0" smtClean="0"/>
              <a:t>مادر</a:t>
            </a:r>
          </a:p>
          <a:p>
            <a:pPr algn="justLow">
              <a:lnSpc>
                <a:spcPct val="100000"/>
              </a:lnSpc>
              <a:buFontTx/>
              <a:buChar char="-"/>
            </a:pPr>
            <a:r>
              <a:rPr lang="fa-IR" dirty="0" smtClean="0"/>
              <a:t>شمارش ضربان قلب جنین به </a:t>
            </a:r>
            <a:r>
              <a:rPr lang="fa-IR" dirty="0"/>
              <a:t>مدت یک دقیقه </a:t>
            </a:r>
            <a:r>
              <a:rPr lang="fa-IR" dirty="0" smtClean="0"/>
              <a:t>کامل</a:t>
            </a:r>
            <a:endParaRPr lang="fa-IR" altLang="en-US" dirty="0" smtClean="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grpSp>
        <p:nvGrpSpPr>
          <p:cNvPr id="6" name="Group 5"/>
          <p:cNvGrpSpPr/>
          <p:nvPr/>
        </p:nvGrpSpPr>
        <p:grpSpPr>
          <a:xfrm>
            <a:off x="283335" y="1352282"/>
            <a:ext cx="5743978" cy="5048518"/>
            <a:chOff x="283335" y="1352282"/>
            <a:chExt cx="5743978" cy="5048518"/>
          </a:xfrm>
        </p:grpSpPr>
        <p:pic>
          <p:nvPicPr>
            <p:cNvPr id="4" name="Content Placeholder 3"/>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124" y="1352282"/>
              <a:ext cx="5615189" cy="5048518"/>
            </a:xfrm>
            <a:prstGeom prst="rect">
              <a:avLst/>
            </a:prstGeom>
            <a:noFill/>
            <a:ln>
              <a:noFill/>
            </a:ln>
          </p:spPr>
        </p:pic>
        <p:sp>
          <p:nvSpPr>
            <p:cNvPr id="5" name="TextBox 4"/>
            <p:cNvSpPr txBox="1"/>
            <p:nvPr/>
          </p:nvSpPr>
          <p:spPr>
            <a:xfrm>
              <a:off x="283335" y="3670479"/>
              <a:ext cx="2715296" cy="276999"/>
            </a:xfrm>
            <a:prstGeom prst="rect">
              <a:avLst/>
            </a:prstGeom>
            <a:noFill/>
          </p:spPr>
          <p:txBody>
            <a:bodyPr wrap="square" rtlCol="1">
              <a:spAutoFit/>
            </a:bodyPr>
            <a:lstStyle/>
            <a:p>
              <a:pPr algn="ctr"/>
              <a:r>
                <a:rPr lang="fa-IR" sz="1200" b="1" dirty="0" smtClean="0"/>
                <a:t>محل شنیدن صدای قلب جنین در نمایش بریچ</a:t>
              </a:r>
              <a:endParaRPr lang="fa-IR" sz="1200" b="1" dirty="0"/>
            </a:p>
          </p:txBody>
        </p:sp>
        <p:sp>
          <p:nvSpPr>
            <p:cNvPr id="8" name="TextBox 7"/>
            <p:cNvSpPr txBox="1"/>
            <p:nvPr/>
          </p:nvSpPr>
          <p:spPr>
            <a:xfrm flipH="1">
              <a:off x="3069465" y="3709115"/>
              <a:ext cx="2861255" cy="283335"/>
            </a:xfrm>
            <a:prstGeom prst="rect">
              <a:avLst/>
            </a:prstGeom>
            <a:noFill/>
          </p:spPr>
          <p:txBody>
            <a:bodyPr wrap="square" rtlCol="1">
              <a:spAutoFit/>
            </a:bodyPr>
            <a:lstStyle/>
            <a:p>
              <a:pPr algn="ctr"/>
              <a:r>
                <a:rPr lang="fa-IR" sz="1200" b="1" dirty="0" smtClean="0"/>
                <a:t>محل شنیدن صدای قلب جنین در نمایش سفالیک</a:t>
              </a:r>
              <a:endParaRPr lang="fa-IR" sz="1200" b="1" dirty="0"/>
            </a:p>
          </p:txBody>
        </p:sp>
      </p:grpSp>
    </p:spTree>
    <p:extLst>
      <p:ext uri="{BB962C8B-B14F-4D97-AF65-F5344CB8AC3E}">
        <p14:creationId xmlns:p14="http://schemas.microsoft.com/office/powerpoint/2010/main" val="1380525279"/>
      </p:ext>
    </p:extLst>
  </p:cSld>
  <p:clrMapOvr>
    <a:masterClrMapping/>
  </p:clrMapOvr>
  <mc:AlternateContent xmlns:mc="http://schemas.openxmlformats.org/markup-compatibility/2006" xmlns:p14="http://schemas.microsoft.com/office/powerpoint/2010/main">
    <mc:Choice Requires="p14">
      <p:transition spd="slow" p14:dur="2000" advTm="60412"/>
    </mc:Choice>
    <mc:Fallback xmlns="">
      <p:transition spd="slow" advTm="6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ltLang="en-US" b="1" dirty="0">
                <a:cs typeface="B Yagut" panose="00000400000000000000" pitchFamily="2" charset="-78"/>
              </a:rPr>
              <a:t>شنیدن ضربان قلب </a:t>
            </a:r>
            <a:r>
              <a:rPr lang="fa-IR" altLang="en-US" b="1" dirty="0" smtClean="0">
                <a:cs typeface="B Yagut" panose="00000400000000000000" pitchFamily="2" charset="-78"/>
              </a:rPr>
              <a:t>جنین ادامه </a:t>
            </a:r>
            <a:r>
              <a:rPr lang="fa-IR" altLang="en-US" b="1" dirty="0">
                <a:cs typeface="B Yagut" panose="00000400000000000000" pitchFamily="2" charset="-78"/>
              </a:rPr>
              <a:t>... </a:t>
            </a:r>
            <a:endParaRPr lang="en-US" dirty="0"/>
          </a:p>
        </p:txBody>
      </p:sp>
      <p:sp>
        <p:nvSpPr>
          <p:cNvPr id="3" name="Content Placeholder 2"/>
          <p:cNvSpPr>
            <a:spLocks noGrp="1"/>
          </p:cNvSpPr>
          <p:nvPr>
            <p:ph idx="1"/>
          </p:nvPr>
        </p:nvSpPr>
        <p:spPr>
          <a:xfrm>
            <a:off x="3504790" y="1802551"/>
            <a:ext cx="7861711" cy="4043972"/>
          </a:xfrm>
        </p:spPr>
        <p:txBody>
          <a:bodyPr>
            <a:normAutofit/>
          </a:bodyPr>
          <a:lstStyle/>
          <a:p>
            <a:pPr algn="justLow" rtl="1">
              <a:lnSpc>
                <a:spcPct val="120000"/>
              </a:lnSpc>
              <a:buNone/>
            </a:pPr>
            <a:r>
              <a:rPr lang="fa-IR" sz="3200" dirty="0"/>
              <a:t> </a:t>
            </a:r>
            <a:r>
              <a:rPr lang="fa-IR" sz="3000" dirty="0" smtClean="0"/>
              <a:t>تقریباً </a:t>
            </a:r>
            <a:r>
              <a:rPr lang="fa-IR" sz="3000" dirty="0"/>
              <a:t>از هفته 12 بارداری به بعد صدای قلب جنین </a:t>
            </a:r>
            <a:r>
              <a:rPr lang="fa-IR" sz="3000" dirty="0" smtClean="0"/>
              <a:t>با</a:t>
            </a:r>
          </a:p>
          <a:p>
            <a:pPr algn="justLow" rtl="1">
              <a:lnSpc>
                <a:spcPct val="120000"/>
              </a:lnSpc>
              <a:buNone/>
            </a:pPr>
            <a:r>
              <a:rPr lang="fa-IR" sz="3000" dirty="0" smtClean="0"/>
              <a:t> </a:t>
            </a:r>
            <a:r>
              <a:rPr lang="fa-IR" sz="3000" dirty="0"/>
              <a:t>سونیکیت شنیده می‌شود. </a:t>
            </a:r>
          </a:p>
          <a:p>
            <a:pPr algn="justLow" rtl="1">
              <a:lnSpc>
                <a:spcPct val="120000"/>
              </a:lnSpc>
              <a:buNone/>
            </a:pPr>
            <a:r>
              <a:rPr lang="fa-IR" sz="3000" dirty="0"/>
              <a:t> </a:t>
            </a:r>
            <a:r>
              <a:rPr lang="fa-IR" sz="3000" dirty="0" smtClean="0"/>
              <a:t>از </a:t>
            </a:r>
            <a:r>
              <a:rPr lang="fa-IR" sz="3000" dirty="0"/>
              <a:t>هفته بیستم بارداری به بعد صدای ضربان قلب </a:t>
            </a:r>
            <a:r>
              <a:rPr lang="fa-IR" sz="3000" dirty="0" smtClean="0"/>
              <a:t>جنین</a:t>
            </a:r>
          </a:p>
          <a:p>
            <a:pPr algn="justLow" rtl="1">
              <a:lnSpc>
                <a:spcPct val="120000"/>
              </a:lnSpc>
              <a:buNone/>
            </a:pPr>
            <a:r>
              <a:rPr lang="fa-IR" sz="3000" dirty="0" smtClean="0"/>
              <a:t> </a:t>
            </a:r>
            <a:r>
              <a:rPr lang="fa-IR" sz="3000" dirty="0"/>
              <a:t>با </a:t>
            </a:r>
            <a:r>
              <a:rPr lang="fa-IR" sz="3000" dirty="0" smtClean="0"/>
              <a:t>گوشی </a:t>
            </a:r>
            <a:r>
              <a:rPr lang="fa-IR" sz="3000" dirty="0"/>
              <a:t>مامائی یا پینارد </a:t>
            </a:r>
            <a:r>
              <a:rPr lang="fa-IR" sz="3000" dirty="0" smtClean="0"/>
              <a:t>شنیده می‌شود.</a:t>
            </a:r>
          </a:p>
          <a:p>
            <a:pPr marL="0" indent="0" algn="justLow" rtl="1">
              <a:lnSpc>
                <a:spcPct val="120000"/>
              </a:lnSpc>
              <a:buNone/>
            </a:pPr>
            <a:r>
              <a:rPr lang="fa-IR" sz="3000" dirty="0" smtClean="0"/>
              <a:t> تعداد طبیعی ضربان قلب جنین </a:t>
            </a:r>
            <a:r>
              <a:rPr lang="fa-IR" sz="3000" b="1" dirty="0" smtClean="0"/>
              <a:t>110 تا 160 بار دقیقه </a:t>
            </a:r>
            <a:r>
              <a:rPr lang="fa-IR" sz="3000" dirty="0" smtClean="0"/>
              <a:t>است. </a:t>
            </a:r>
          </a:p>
        </p:txBody>
      </p:sp>
      <p:grpSp>
        <p:nvGrpSpPr>
          <p:cNvPr id="6" name="Group 5"/>
          <p:cNvGrpSpPr/>
          <p:nvPr/>
        </p:nvGrpSpPr>
        <p:grpSpPr>
          <a:xfrm>
            <a:off x="666206" y="3526359"/>
            <a:ext cx="1691640" cy="2320164"/>
            <a:chOff x="1051560" y="2606037"/>
            <a:chExt cx="1691640" cy="2835792"/>
          </a:xfrm>
        </p:grpSpPr>
        <p:pic>
          <p:nvPicPr>
            <p:cNvPr id="5" name="Content Placeholder 3"/>
            <p:cNvPicPr>
              <a:picLocks noChangeAspect="1"/>
            </p:cNvPicPr>
            <p:nvPr/>
          </p:nvPicPr>
          <p:blipFill rotWithShape="1">
            <a:blip r:embed="rId4"/>
            <a:srcRect l="22128" r="22554"/>
            <a:stretch/>
          </p:blipFill>
          <p:spPr>
            <a:xfrm rot="10800000">
              <a:off x="1051560" y="2606037"/>
              <a:ext cx="1691640" cy="2499361"/>
            </a:xfrm>
            <a:prstGeom prst="rect">
              <a:avLst/>
            </a:prstGeom>
          </p:spPr>
        </p:pic>
        <p:sp>
          <p:nvSpPr>
            <p:cNvPr id="4" name="TextBox 3"/>
            <p:cNvSpPr txBox="1"/>
            <p:nvPr/>
          </p:nvSpPr>
          <p:spPr>
            <a:xfrm>
              <a:off x="1242060" y="5103275"/>
              <a:ext cx="1257300" cy="338554"/>
            </a:xfrm>
            <a:prstGeom prst="rect">
              <a:avLst/>
            </a:prstGeom>
            <a:noFill/>
          </p:spPr>
          <p:txBody>
            <a:bodyPr wrap="square" rtlCol="0">
              <a:spAutoFit/>
            </a:bodyPr>
            <a:lstStyle/>
            <a:p>
              <a:pPr algn="ctr"/>
              <a:r>
                <a:rPr lang="fa-IR" sz="1600" dirty="0" smtClean="0"/>
                <a:t>گوشی پینارد</a:t>
              </a:r>
              <a:endParaRPr lang="en-US" sz="1600" dirty="0"/>
            </a:p>
          </p:txBody>
        </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grpSp>
        <p:nvGrpSpPr>
          <p:cNvPr id="10" name="Group 9"/>
          <p:cNvGrpSpPr/>
          <p:nvPr/>
        </p:nvGrpSpPr>
        <p:grpSpPr>
          <a:xfrm>
            <a:off x="447265" y="1339404"/>
            <a:ext cx="3057525" cy="2082916"/>
            <a:chOff x="447265" y="1339404"/>
            <a:chExt cx="3057525" cy="2082916"/>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265" y="1339404"/>
              <a:ext cx="3057525" cy="1911698"/>
            </a:xfrm>
            <a:prstGeom prst="rect">
              <a:avLst/>
            </a:prstGeom>
          </p:spPr>
        </p:pic>
        <p:sp>
          <p:nvSpPr>
            <p:cNvPr id="9" name="TextBox 8"/>
            <p:cNvSpPr txBox="1"/>
            <p:nvPr/>
          </p:nvSpPr>
          <p:spPr>
            <a:xfrm>
              <a:off x="2051482" y="3052988"/>
              <a:ext cx="1313645" cy="369332"/>
            </a:xfrm>
            <a:prstGeom prst="rect">
              <a:avLst/>
            </a:prstGeom>
            <a:noFill/>
          </p:spPr>
          <p:txBody>
            <a:bodyPr wrap="square" rtlCol="1">
              <a:spAutoFit/>
            </a:bodyPr>
            <a:lstStyle/>
            <a:p>
              <a:pPr algn="ctr"/>
              <a:r>
                <a:rPr lang="fa-IR" dirty="0" smtClean="0"/>
                <a:t>سونیکیت</a:t>
              </a:r>
              <a:endParaRPr lang="fa-IR" dirty="0"/>
            </a:p>
          </p:txBody>
        </p:sp>
      </p:grpSp>
    </p:spTree>
    <p:extLst>
      <p:ext uri="{BB962C8B-B14F-4D97-AF65-F5344CB8AC3E}">
        <p14:creationId xmlns:p14="http://schemas.microsoft.com/office/powerpoint/2010/main" val="1008944617"/>
      </p:ext>
    </p:extLst>
  </p:cSld>
  <p:clrMapOvr>
    <a:masterClrMapping/>
  </p:clrMapOvr>
  <mc:AlternateContent xmlns:mc="http://schemas.openxmlformats.org/markup-compatibility/2006" xmlns:p14="http://schemas.microsoft.com/office/powerpoint/2010/main">
    <mc:Choice Requires="p14">
      <p:transition spd="slow" p14:dur="2000" advTm="20665"/>
    </mc:Choice>
    <mc:Fallback xmlns="">
      <p:transition spd="slow" advTm="20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ltLang="en-US" b="1" dirty="0">
                <a:cs typeface="B Yagut" panose="00000400000000000000" pitchFamily="2" charset="-78"/>
              </a:rPr>
              <a:t>شنیدن ضربان قلب جنین </a:t>
            </a:r>
            <a:r>
              <a:rPr lang="fa-IR" altLang="en-US" b="1" dirty="0" smtClean="0">
                <a:cs typeface="B Yagut" panose="00000400000000000000" pitchFamily="2" charset="-78"/>
              </a:rPr>
              <a:t>ادامه ...</a:t>
            </a:r>
            <a:endParaRPr lang="en-US" dirty="0"/>
          </a:p>
        </p:txBody>
      </p:sp>
      <p:sp>
        <p:nvSpPr>
          <p:cNvPr id="3" name="Content Placeholder 2"/>
          <p:cNvSpPr>
            <a:spLocks noGrp="1"/>
          </p:cNvSpPr>
          <p:nvPr>
            <p:ph idx="1"/>
          </p:nvPr>
        </p:nvSpPr>
        <p:spPr>
          <a:xfrm>
            <a:off x="666206" y="1825625"/>
            <a:ext cx="10687594" cy="4000410"/>
          </a:xfrm>
        </p:spPr>
        <p:txBody>
          <a:bodyPr>
            <a:normAutofit/>
          </a:bodyPr>
          <a:lstStyle/>
          <a:p>
            <a:pPr marL="0" indent="0" algn="justLow" rtl="1">
              <a:lnSpc>
                <a:spcPct val="120000"/>
              </a:lnSpc>
              <a:buNone/>
            </a:pPr>
            <a:r>
              <a:rPr lang="fa-IR" dirty="0" smtClean="0"/>
              <a:t> </a:t>
            </a:r>
            <a:r>
              <a:rPr lang="fa-IR" sz="3200" dirty="0" smtClean="0"/>
              <a:t>قبل </a:t>
            </a:r>
            <a:r>
              <a:rPr lang="fa-IR" sz="3200" dirty="0"/>
              <a:t>از هفته 28 بارداری شنیده شدن صدای قلب جنین کفایت می‌کند. </a:t>
            </a:r>
            <a:endParaRPr lang="fa-IR" sz="3200" dirty="0" smtClean="0"/>
          </a:p>
          <a:p>
            <a:pPr marL="0" indent="0" algn="justLow" rtl="1">
              <a:lnSpc>
                <a:spcPct val="120000"/>
              </a:lnSpc>
              <a:buNone/>
            </a:pPr>
            <a:r>
              <a:rPr lang="fa-IR" sz="3200" dirty="0"/>
              <a:t> </a:t>
            </a:r>
            <a:r>
              <a:rPr lang="fa-IR" sz="3200" dirty="0" smtClean="0"/>
              <a:t>ازهفته </a:t>
            </a:r>
            <a:r>
              <a:rPr lang="fa-IR" sz="3200" dirty="0"/>
              <a:t>28 بارداری به بعد در هر ملاقات به مدت یک دقیقه کامل به صدای قلب </a:t>
            </a:r>
            <a:r>
              <a:rPr lang="fa-IR" sz="3200" dirty="0" smtClean="0"/>
              <a:t>جنین  گوش </a:t>
            </a:r>
            <a:r>
              <a:rPr lang="fa-IR" sz="3200" dirty="0"/>
              <a:t>داده و تعداد ضربان قلب را </a:t>
            </a:r>
            <a:r>
              <a:rPr lang="fa-IR" sz="3200" dirty="0" smtClean="0"/>
              <a:t>بشمارید</a:t>
            </a:r>
            <a:r>
              <a:rPr lang="fa-IR" sz="3200" dirty="0"/>
              <a:t>. </a:t>
            </a:r>
          </a:p>
          <a:p>
            <a:pPr marL="0" indent="0" algn="justLow" rtl="1">
              <a:lnSpc>
                <a:spcPct val="120000"/>
              </a:lnSpc>
              <a:buNone/>
            </a:pPr>
            <a:r>
              <a:rPr lang="fa-IR" sz="3200" dirty="0" smtClean="0"/>
              <a:t> در </a:t>
            </a:r>
            <a:r>
              <a:rPr lang="fa-IR" sz="3200" dirty="0"/>
              <a:t>صورت شنیده نشدن یا غیرطبیعی بودن تعداد ضربان قلب جنین مطابق مجموعه مراقبت‌های ادغام یافته سلامت مادران اقدام </a:t>
            </a:r>
            <a:r>
              <a:rPr lang="fa-IR" sz="3200" dirty="0" smtClean="0"/>
              <a:t>گردد.</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0770730"/>
      </p:ext>
    </p:extLst>
  </p:cSld>
  <p:clrMapOvr>
    <a:masterClrMapping/>
  </p:clrMapOvr>
  <mc:AlternateContent xmlns:mc="http://schemas.openxmlformats.org/markup-compatibility/2006" xmlns:p14="http://schemas.microsoft.com/office/powerpoint/2010/main">
    <mc:Choice Requires="p14">
      <p:transition spd="slow" p14:dur="2000" advTm="32012"/>
    </mc:Choice>
    <mc:Fallback xmlns="">
      <p:transition spd="slow" advTm="32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218976"/>
          </a:xfrm>
        </p:spPr>
        <p:txBody>
          <a:bodyPr/>
          <a:lstStyle/>
          <a:p>
            <a:pPr rtl="1"/>
            <a:r>
              <a:rPr lang="fa-IR" b="1" dirty="0" smtClean="0"/>
              <a:t>معاینه چشم</a:t>
            </a:r>
            <a:endParaRPr lang="en-US" b="1" dirty="0"/>
          </a:p>
        </p:txBody>
      </p:sp>
      <p:sp>
        <p:nvSpPr>
          <p:cNvPr id="12" name="Rectangle 11"/>
          <p:cNvSpPr/>
          <p:nvPr/>
        </p:nvSpPr>
        <p:spPr>
          <a:xfrm>
            <a:off x="914401" y="1558344"/>
            <a:ext cx="10225824" cy="1015663"/>
          </a:xfrm>
          <a:prstGeom prst="rect">
            <a:avLst/>
          </a:prstGeom>
        </p:spPr>
        <p:txBody>
          <a:bodyPr wrap="square">
            <a:spAutoFit/>
          </a:bodyPr>
          <a:lstStyle/>
          <a:p>
            <a:pPr algn="r" rtl="1">
              <a:buNone/>
            </a:pPr>
            <a:r>
              <a:rPr lang="fa-IR" sz="3000" dirty="0" smtClean="0"/>
              <a:t>در هر ملاقات، ملتحمه چشم را از نظر کم رنگ بودن و سفیدي چشم را از نظر زردي بررسي کنید. </a:t>
            </a:r>
          </a:p>
        </p:txBody>
      </p:sp>
      <p:grpSp>
        <p:nvGrpSpPr>
          <p:cNvPr id="6" name="Group 5"/>
          <p:cNvGrpSpPr/>
          <p:nvPr/>
        </p:nvGrpSpPr>
        <p:grpSpPr>
          <a:xfrm>
            <a:off x="1726734" y="2777320"/>
            <a:ext cx="8738532" cy="3039560"/>
            <a:chOff x="1641841" y="3225298"/>
            <a:chExt cx="8738532" cy="3039560"/>
          </a:xfrm>
        </p:grpSpPr>
        <p:pic>
          <p:nvPicPr>
            <p:cNvPr id="4" name="Picture 4" descr="C:\Users\Peyman System\Desktop\download.jpg"/>
            <p:cNvPicPr>
              <a:picLocks noChangeAspect="1" noChangeArrowheads="1"/>
            </p:cNvPicPr>
            <p:nvPr/>
          </p:nvPicPr>
          <p:blipFill>
            <a:blip r:embed="rId4" cstate="print"/>
            <a:srcRect/>
            <a:stretch>
              <a:fillRect/>
            </a:stretch>
          </p:blipFill>
          <p:spPr bwMode="auto">
            <a:xfrm>
              <a:off x="1641841" y="3225298"/>
              <a:ext cx="3676919" cy="2511380"/>
            </a:xfrm>
            <a:prstGeom prst="rect">
              <a:avLst/>
            </a:prstGeom>
            <a:ln>
              <a:noFill/>
            </a:ln>
            <a:effectLst>
              <a:softEdge rad="112500"/>
            </a:effectLst>
          </p:spPr>
        </p:pic>
        <p:pic>
          <p:nvPicPr>
            <p:cNvPr id="30722" name="Picture 2" descr="درمان زردی چشم: ۷ درمان خانگی زردی چشم + علل و علائم - مجله کسب و ..."/>
            <p:cNvPicPr>
              <a:picLocks noChangeAspect="1" noChangeArrowheads="1"/>
            </p:cNvPicPr>
            <p:nvPr/>
          </p:nvPicPr>
          <p:blipFill>
            <a:blip r:embed="rId5" cstate="print"/>
            <a:srcRect/>
            <a:stretch>
              <a:fillRect/>
            </a:stretch>
          </p:blipFill>
          <p:spPr bwMode="auto">
            <a:xfrm>
              <a:off x="6522720" y="3225298"/>
              <a:ext cx="3857653" cy="2511380"/>
            </a:xfrm>
            <a:prstGeom prst="rect">
              <a:avLst/>
            </a:prstGeom>
            <a:ln>
              <a:noFill/>
            </a:ln>
            <a:effectLst>
              <a:softEdge rad="112500"/>
            </a:effectLst>
          </p:spPr>
        </p:pic>
        <p:sp>
          <p:nvSpPr>
            <p:cNvPr id="3" name="TextBox 2"/>
            <p:cNvSpPr txBox="1"/>
            <p:nvPr/>
          </p:nvSpPr>
          <p:spPr>
            <a:xfrm>
              <a:off x="2657340" y="5926304"/>
              <a:ext cx="1645920" cy="338554"/>
            </a:xfrm>
            <a:prstGeom prst="rect">
              <a:avLst/>
            </a:prstGeom>
            <a:noFill/>
          </p:spPr>
          <p:txBody>
            <a:bodyPr wrap="square" rtlCol="0">
              <a:spAutoFit/>
            </a:bodyPr>
            <a:lstStyle/>
            <a:p>
              <a:r>
                <a:rPr lang="fa-IR" sz="1600" dirty="0" smtClean="0"/>
                <a:t>چشم طبیعی     </a:t>
              </a:r>
              <a:endParaRPr lang="en-US" sz="1600" dirty="0"/>
            </a:p>
          </p:txBody>
        </p:sp>
        <p:sp>
          <p:nvSpPr>
            <p:cNvPr id="7" name="TextBox 6"/>
            <p:cNvSpPr txBox="1"/>
            <p:nvPr/>
          </p:nvSpPr>
          <p:spPr>
            <a:xfrm>
              <a:off x="7869420" y="5925885"/>
              <a:ext cx="1645920" cy="338554"/>
            </a:xfrm>
            <a:prstGeom prst="rect">
              <a:avLst/>
            </a:prstGeom>
            <a:noFill/>
          </p:spPr>
          <p:txBody>
            <a:bodyPr wrap="square" rtlCol="0">
              <a:spAutoFit/>
            </a:bodyPr>
            <a:lstStyle/>
            <a:p>
              <a:r>
                <a:rPr lang="fa-IR" sz="1600" dirty="0" smtClean="0"/>
                <a:t>زردی چشم     </a:t>
              </a:r>
              <a:endParaRPr lang="en-US" sz="1600" dirty="0"/>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8411333"/>
      </p:ext>
    </p:extLst>
  </p:cSld>
  <p:clrMapOvr>
    <a:masterClrMapping/>
  </p:clrMapOvr>
  <mc:AlternateContent xmlns:mc="http://schemas.openxmlformats.org/markup-compatibility/2006" xmlns:p14="http://schemas.microsoft.com/office/powerpoint/2010/main">
    <mc:Choice Requires="p14">
      <p:transition spd="slow" p14:dur="2000" advTm="23781"/>
    </mc:Choice>
    <mc:Fallback xmlns="">
      <p:transition spd="slow" advTm="23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رنگ پریدگی شدید</a:t>
            </a:r>
            <a:endParaRPr lang="en-US" b="1" dirty="0"/>
          </a:p>
        </p:txBody>
      </p:sp>
      <p:grpSp>
        <p:nvGrpSpPr>
          <p:cNvPr id="18" name="Group 17"/>
          <p:cNvGrpSpPr/>
          <p:nvPr/>
        </p:nvGrpSpPr>
        <p:grpSpPr>
          <a:xfrm>
            <a:off x="838200" y="1824661"/>
            <a:ext cx="10585624" cy="4690856"/>
            <a:chOff x="838200" y="1824661"/>
            <a:chExt cx="10585624" cy="4690856"/>
          </a:xfrm>
        </p:grpSpPr>
        <p:pic>
          <p:nvPicPr>
            <p:cNvPr id="6" name="Picture 5"/>
            <p:cNvPicPr>
              <a:picLocks noChangeAspect="1"/>
            </p:cNvPicPr>
            <p:nvPr/>
          </p:nvPicPr>
          <p:blipFill>
            <a:blip r:embed="rId4"/>
            <a:stretch>
              <a:fillRect/>
            </a:stretch>
          </p:blipFill>
          <p:spPr>
            <a:xfrm>
              <a:off x="4545624" y="2843523"/>
              <a:ext cx="2951999" cy="2401934"/>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a:off x="921305" y="1824661"/>
              <a:ext cx="2963929" cy="1980000"/>
            </a:xfrm>
            <a:prstGeom prst="rect">
              <a:avLst/>
            </a:prstGeom>
            <a:ln>
              <a:noFill/>
            </a:ln>
            <a:effectLst>
              <a:softEdge rad="112500"/>
            </a:effectLst>
          </p:spPr>
        </p:pic>
        <p:pic>
          <p:nvPicPr>
            <p:cNvPr id="8" name="Picture 7"/>
            <p:cNvPicPr>
              <a:picLocks noChangeAspect="1"/>
            </p:cNvPicPr>
            <p:nvPr/>
          </p:nvPicPr>
          <p:blipFill>
            <a:blip r:embed="rId6"/>
            <a:stretch>
              <a:fillRect/>
            </a:stretch>
          </p:blipFill>
          <p:spPr>
            <a:xfrm>
              <a:off x="8381325" y="1824661"/>
              <a:ext cx="3042499" cy="1865946"/>
            </a:xfrm>
            <a:prstGeom prst="rect">
              <a:avLst/>
            </a:prstGeom>
            <a:ln>
              <a:noFill/>
            </a:ln>
            <a:effectLst>
              <a:softEdge rad="112500"/>
            </a:effectLst>
          </p:spPr>
        </p:pic>
        <p:pic>
          <p:nvPicPr>
            <p:cNvPr id="9" name="Picture 8"/>
            <p:cNvPicPr>
              <a:picLocks noChangeAspect="1"/>
            </p:cNvPicPr>
            <p:nvPr/>
          </p:nvPicPr>
          <p:blipFill>
            <a:blip r:embed="rId7"/>
            <a:stretch>
              <a:fillRect/>
            </a:stretch>
          </p:blipFill>
          <p:spPr>
            <a:xfrm>
              <a:off x="8311301" y="4232963"/>
              <a:ext cx="3112523" cy="1944000"/>
            </a:xfrm>
            <a:prstGeom prst="rect">
              <a:avLst/>
            </a:prstGeom>
            <a:ln>
              <a:noFill/>
            </a:ln>
            <a:effectLst>
              <a:softEdge rad="112500"/>
            </a:effectLst>
          </p:spPr>
        </p:pic>
        <p:pic>
          <p:nvPicPr>
            <p:cNvPr id="10" name="Picture 9"/>
            <p:cNvPicPr>
              <a:picLocks noChangeAspect="1"/>
            </p:cNvPicPr>
            <p:nvPr/>
          </p:nvPicPr>
          <p:blipFill>
            <a:blip r:embed="rId8"/>
            <a:stretch>
              <a:fillRect/>
            </a:stretch>
          </p:blipFill>
          <p:spPr>
            <a:xfrm>
              <a:off x="838200" y="4273457"/>
              <a:ext cx="3047034" cy="1944000"/>
            </a:xfrm>
            <a:prstGeom prst="rect">
              <a:avLst/>
            </a:prstGeom>
            <a:ln>
              <a:noFill/>
            </a:ln>
            <a:effectLst>
              <a:softEdge rad="112500"/>
            </a:effectLst>
          </p:spPr>
        </p:pic>
        <p:sp>
          <p:nvSpPr>
            <p:cNvPr id="11" name="TextBox 10"/>
            <p:cNvSpPr txBox="1"/>
            <p:nvPr/>
          </p:nvSpPr>
          <p:spPr>
            <a:xfrm>
              <a:off x="1219644" y="3804661"/>
              <a:ext cx="2178876" cy="338554"/>
            </a:xfrm>
            <a:prstGeom prst="rect">
              <a:avLst/>
            </a:prstGeom>
            <a:noFill/>
          </p:spPr>
          <p:txBody>
            <a:bodyPr wrap="square" rtlCol="0">
              <a:spAutoFit/>
            </a:bodyPr>
            <a:lstStyle/>
            <a:p>
              <a:pPr algn="ctr"/>
              <a:r>
                <a:rPr lang="fa-IR" sz="1600" dirty="0" smtClean="0"/>
                <a:t>رنگ پریدگی بستر ناخن</a:t>
              </a:r>
              <a:endParaRPr lang="en-US" sz="1600" dirty="0"/>
            </a:p>
          </p:txBody>
        </p:sp>
        <p:sp>
          <p:nvSpPr>
            <p:cNvPr id="13" name="TextBox 12"/>
            <p:cNvSpPr txBox="1"/>
            <p:nvPr/>
          </p:nvSpPr>
          <p:spPr>
            <a:xfrm>
              <a:off x="1219644" y="6176963"/>
              <a:ext cx="2284146" cy="338554"/>
            </a:xfrm>
            <a:prstGeom prst="rect">
              <a:avLst/>
            </a:prstGeom>
            <a:noFill/>
          </p:spPr>
          <p:txBody>
            <a:bodyPr wrap="square" rtlCol="0">
              <a:spAutoFit/>
            </a:bodyPr>
            <a:lstStyle/>
            <a:p>
              <a:pPr algn="ctr"/>
              <a:r>
                <a:rPr lang="fa-IR" sz="1600" dirty="0" smtClean="0"/>
                <a:t>رنگ پریدگی کف دست</a:t>
              </a:r>
              <a:endParaRPr lang="en-US" sz="1600" dirty="0"/>
            </a:p>
          </p:txBody>
        </p:sp>
        <p:sp>
          <p:nvSpPr>
            <p:cNvPr id="14" name="TextBox 13"/>
            <p:cNvSpPr txBox="1"/>
            <p:nvPr/>
          </p:nvSpPr>
          <p:spPr>
            <a:xfrm>
              <a:off x="9069654" y="6176963"/>
              <a:ext cx="2284146" cy="338554"/>
            </a:xfrm>
            <a:prstGeom prst="rect">
              <a:avLst/>
            </a:prstGeom>
            <a:noFill/>
          </p:spPr>
          <p:txBody>
            <a:bodyPr wrap="square" rtlCol="0">
              <a:spAutoFit/>
            </a:bodyPr>
            <a:lstStyle/>
            <a:p>
              <a:pPr algn="ctr"/>
              <a:r>
                <a:rPr lang="fa-IR" sz="1600" dirty="0" smtClean="0"/>
                <a:t>رنگ پریدگی زبان</a:t>
              </a:r>
              <a:endParaRPr lang="en-US" sz="1600" dirty="0"/>
            </a:p>
          </p:txBody>
        </p:sp>
        <p:sp>
          <p:nvSpPr>
            <p:cNvPr id="15" name="TextBox 14"/>
            <p:cNvSpPr txBox="1"/>
            <p:nvPr/>
          </p:nvSpPr>
          <p:spPr>
            <a:xfrm>
              <a:off x="4698912" y="5292208"/>
              <a:ext cx="2798711" cy="338554"/>
            </a:xfrm>
            <a:prstGeom prst="rect">
              <a:avLst/>
            </a:prstGeom>
            <a:noFill/>
          </p:spPr>
          <p:txBody>
            <a:bodyPr wrap="square" rtlCol="0">
              <a:spAutoFit/>
            </a:bodyPr>
            <a:lstStyle/>
            <a:p>
              <a:pPr algn="ctr"/>
              <a:r>
                <a:rPr lang="fa-IR" sz="1600" dirty="0" smtClean="0"/>
                <a:t>رنگ پریدگی شدید ملتحمه چشم</a:t>
              </a:r>
              <a:endParaRPr lang="en-US" sz="1600" dirty="0"/>
            </a:p>
          </p:txBody>
        </p:sp>
        <p:sp>
          <p:nvSpPr>
            <p:cNvPr id="16" name="TextBox 15"/>
            <p:cNvSpPr txBox="1"/>
            <p:nvPr/>
          </p:nvSpPr>
          <p:spPr>
            <a:xfrm>
              <a:off x="8813136" y="3690607"/>
              <a:ext cx="2178876" cy="338554"/>
            </a:xfrm>
            <a:prstGeom prst="rect">
              <a:avLst/>
            </a:prstGeom>
            <a:noFill/>
          </p:spPr>
          <p:txBody>
            <a:bodyPr wrap="square" rtlCol="0">
              <a:spAutoFit/>
            </a:bodyPr>
            <a:lstStyle/>
            <a:p>
              <a:pPr algn="ctr"/>
              <a:r>
                <a:rPr lang="fa-IR" sz="1600" dirty="0" smtClean="0"/>
                <a:t>رنگ پریدگی مخاط دهان</a:t>
              </a:r>
              <a:endParaRPr lang="en-US" sz="1600" dirty="0"/>
            </a:p>
          </p:txBody>
        </p:sp>
      </p:gr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1191068"/>
      </p:ext>
    </p:extLst>
  </p:cSld>
  <p:clrMapOvr>
    <a:masterClrMapping/>
  </p:clrMapOvr>
  <mc:AlternateContent xmlns:mc="http://schemas.openxmlformats.org/markup-compatibility/2006" xmlns:p14="http://schemas.microsoft.com/office/powerpoint/2010/main">
    <mc:Choice Requires="p14">
      <p:transition spd="slow" p14:dur="2000" advTm="27629"/>
    </mc:Choice>
    <mc:Fallback xmlns="">
      <p:transition spd="slow" advTm="27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900" y="284662"/>
            <a:ext cx="10515600" cy="1325563"/>
          </a:xfrm>
        </p:spPr>
        <p:txBody>
          <a:bodyPr/>
          <a:lstStyle/>
          <a:p>
            <a:r>
              <a:rPr lang="fa-IR" b="1" dirty="0"/>
              <a:t>معاینه پوست</a:t>
            </a:r>
            <a:endParaRPr lang="en-US" b="1" dirty="0"/>
          </a:p>
        </p:txBody>
      </p:sp>
      <p:sp>
        <p:nvSpPr>
          <p:cNvPr id="3" name="Content Placeholder 2"/>
          <p:cNvSpPr>
            <a:spLocks noGrp="1"/>
          </p:cNvSpPr>
          <p:nvPr>
            <p:ph idx="1"/>
          </p:nvPr>
        </p:nvSpPr>
        <p:spPr>
          <a:xfrm>
            <a:off x="850900" y="1610225"/>
            <a:ext cx="10515600" cy="4351338"/>
          </a:xfrm>
        </p:spPr>
        <p:txBody>
          <a:bodyPr/>
          <a:lstStyle/>
          <a:p>
            <a:pPr marL="0" indent="0" algn="justLow">
              <a:buNone/>
            </a:pPr>
            <a:r>
              <a:rPr lang="fa-IR" dirty="0" smtClean="0"/>
              <a:t> </a:t>
            </a:r>
            <a:r>
              <a:rPr lang="fa-IR" sz="3000" dirty="0" smtClean="0"/>
              <a:t>در </a:t>
            </a:r>
            <a:r>
              <a:rPr lang="fa-IR" sz="3000" dirty="0"/>
              <a:t>هر ملاقات، پوست بدن مادر را </a:t>
            </a:r>
            <a:r>
              <a:rPr lang="fa-IR" sz="3000" dirty="0" smtClean="0"/>
              <a:t>از نظر زردی و بثورات </a:t>
            </a:r>
            <a:r>
              <a:rPr lang="fa-IR" sz="3000" dirty="0"/>
              <a:t>پوستی (دانه هاي قرمز رنگ صاف يا برجسته و يا ضايعات تاولي داراي مايع شفاف يا </a:t>
            </a:r>
            <a:r>
              <a:rPr lang="fa-IR" sz="3000" dirty="0" smtClean="0"/>
              <a:t>چرکي) مشاهده </a:t>
            </a:r>
            <a:r>
              <a:rPr lang="fa-IR" sz="3000" dirty="0"/>
              <a:t>و بررسي کنید. ظهور بثورات پوستي ممکن است با تب، خارش، خستگي و آبريزش </a:t>
            </a:r>
            <a:r>
              <a:rPr lang="fa-IR" sz="3000" dirty="0" smtClean="0"/>
              <a:t>از بیني </a:t>
            </a:r>
            <a:r>
              <a:rPr lang="fa-IR" sz="3000" dirty="0"/>
              <a:t>همراه </a:t>
            </a:r>
            <a:r>
              <a:rPr lang="fa-IR" sz="3000" dirty="0" smtClean="0"/>
              <a:t>باشد.</a:t>
            </a:r>
            <a:endParaRPr lang="fa-IR" sz="3000" dirty="0"/>
          </a:p>
          <a:p>
            <a:endParaRPr lang="en-US" dirty="0"/>
          </a:p>
        </p:txBody>
      </p:sp>
      <p:grpSp>
        <p:nvGrpSpPr>
          <p:cNvPr id="7" name="Group 6"/>
          <p:cNvGrpSpPr/>
          <p:nvPr/>
        </p:nvGrpSpPr>
        <p:grpSpPr>
          <a:xfrm>
            <a:off x="850900" y="3351495"/>
            <a:ext cx="10515600" cy="2548349"/>
            <a:chOff x="838201" y="3770296"/>
            <a:chExt cx="10515600" cy="2548349"/>
          </a:xfrm>
        </p:grpSpPr>
        <p:pic>
          <p:nvPicPr>
            <p:cNvPr id="4" name="Picture 3"/>
            <p:cNvPicPr>
              <a:picLocks noChangeAspect="1"/>
            </p:cNvPicPr>
            <p:nvPr/>
          </p:nvPicPr>
          <p:blipFill>
            <a:blip r:embed="rId4"/>
            <a:stretch>
              <a:fillRect/>
            </a:stretch>
          </p:blipFill>
          <p:spPr>
            <a:xfrm>
              <a:off x="838201" y="3770296"/>
              <a:ext cx="3352800" cy="254160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4693769" y="3770296"/>
              <a:ext cx="3170071" cy="254834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8409119" y="3770296"/>
              <a:ext cx="2944682" cy="2541603"/>
            </a:xfrm>
            <a:prstGeom prst="rect">
              <a:avLst/>
            </a:prstGeom>
            <a:ln>
              <a:noFill/>
            </a:ln>
            <a:effectLst>
              <a:outerShdw blurRad="292100" dist="139700" dir="2700000" algn="tl" rotWithShape="0">
                <a:srgbClr val="333333">
                  <a:alpha val="65000"/>
                </a:srgbClr>
              </a:outerShdw>
            </a:effectLst>
          </p:spPr>
        </p:pic>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41028303"/>
      </p:ext>
    </p:extLst>
  </p:cSld>
  <p:clrMapOvr>
    <a:masterClrMapping/>
  </p:clrMapOvr>
  <mc:AlternateContent xmlns:mc="http://schemas.openxmlformats.org/markup-compatibility/2006" xmlns:p14="http://schemas.microsoft.com/office/powerpoint/2010/main">
    <mc:Choice Requires="p14">
      <p:transition spd="slow" p14:dur="2000" advTm="26861"/>
    </mc:Choice>
    <mc:Fallback xmlns="">
      <p:transition spd="slow" advTm="26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معاینه اندام </a:t>
            </a:r>
            <a:r>
              <a:rPr lang="fa-IR" b="1" dirty="0"/>
              <a:t>ها</a:t>
            </a:r>
            <a:endParaRPr lang="en-US" dirty="0"/>
          </a:p>
        </p:txBody>
      </p:sp>
      <p:sp>
        <p:nvSpPr>
          <p:cNvPr id="3" name="Content Placeholder 2"/>
          <p:cNvSpPr>
            <a:spLocks noGrp="1"/>
          </p:cNvSpPr>
          <p:nvPr>
            <p:ph idx="1"/>
          </p:nvPr>
        </p:nvSpPr>
        <p:spPr>
          <a:xfrm>
            <a:off x="850900" y="1538617"/>
            <a:ext cx="10515600" cy="4351338"/>
          </a:xfrm>
        </p:spPr>
        <p:txBody>
          <a:bodyPr>
            <a:normAutofit/>
          </a:bodyPr>
          <a:lstStyle/>
          <a:p>
            <a:pPr marL="0" indent="0" algn="justLow">
              <a:lnSpc>
                <a:spcPct val="100000"/>
              </a:lnSpc>
              <a:buNone/>
            </a:pPr>
            <a:r>
              <a:rPr lang="fa-IR" sz="3200" dirty="0"/>
              <a:t>یکی از اقدامات مهم در هر بار ملاقات بارداری معاینه صورت، دست و پاهای زن باردار از نظر وجود ورم می‌باشد</a:t>
            </a:r>
            <a:r>
              <a:rPr lang="fa-IR" sz="3200" dirty="0" smtClean="0"/>
              <a:t>.</a:t>
            </a:r>
            <a:r>
              <a:rPr lang="fa-IR" sz="3200" dirty="0"/>
              <a:t> ساق پا و ران ها </a:t>
            </a:r>
            <a:r>
              <a:rPr lang="fa-IR" sz="3200" dirty="0" smtClean="0"/>
              <a:t>از </a:t>
            </a:r>
            <a:r>
              <a:rPr lang="fa-IR" sz="3200" dirty="0"/>
              <a:t>نظر وجود ادم، سردي يا کبودي اندام بررسي می شود.</a:t>
            </a:r>
            <a:endParaRPr lang="en-US" sz="3200"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grpSp>
        <p:nvGrpSpPr>
          <p:cNvPr id="13" name="Group 12"/>
          <p:cNvGrpSpPr/>
          <p:nvPr/>
        </p:nvGrpSpPr>
        <p:grpSpPr>
          <a:xfrm>
            <a:off x="838200" y="3275768"/>
            <a:ext cx="10450059" cy="2614187"/>
            <a:chOff x="850900" y="3285613"/>
            <a:chExt cx="10450059" cy="2614187"/>
          </a:xfrm>
        </p:grpSpPr>
        <p:grpSp>
          <p:nvGrpSpPr>
            <p:cNvPr id="9" name="Group 8"/>
            <p:cNvGrpSpPr/>
            <p:nvPr/>
          </p:nvGrpSpPr>
          <p:grpSpPr>
            <a:xfrm>
              <a:off x="850900" y="3285613"/>
              <a:ext cx="10450059" cy="2614187"/>
              <a:chOff x="838200" y="3265923"/>
              <a:chExt cx="10450059" cy="2614187"/>
            </a:xfrm>
          </p:grpSpPr>
          <p:pic>
            <p:nvPicPr>
              <p:cNvPr id="4" name="Picture 3"/>
              <p:cNvPicPr>
                <a:picLocks noChangeAspect="1"/>
              </p:cNvPicPr>
              <p:nvPr/>
            </p:nvPicPr>
            <p:blipFill>
              <a:blip r:embed="rId5"/>
              <a:stretch>
                <a:fillRect/>
              </a:stretch>
            </p:blipFill>
            <p:spPr>
              <a:xfrm>
                <a:off x="838200" y="3275766"/>
                <a:ext cx="2697480" cy="260434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6"/>
              <a:srcRect l="1743"/>
              <a:stretch/>
            </p:blipFill>
            <p:spPr>
              <a:xfrm>
                <a:off x="8351520" y="3265923"/>
                <a:ext cx="2936739" cy="260434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7"/>
              <a:stretch>
                <a:fillRect/>
              </a:stretch>
            </p:blipFill>
            <p:spPr>
              <a:xfrm>
                <a:off x="3916681" y="3265924"/>
                <a:ext cx="3881186" cy="2604342"/>
              </a:xfrm>
              <a:prstGeom prst="rect">
                <a:avLst/>
              </a:prstGeom>
              <a:ln>
                <a:noFill/>
              </a:ln>
              <a:effectLst>
                <a:outerShdw blurRad="292100" dist="139700" dir="2700000" algn="tl" rotWithShape="0">
                  <a:srgbClr val="333333">
                    <a:alpha val="65000"/>
                  </a:srgbClr>
                </a:outerShdw>
              </a:effectLst>
            </p:spPr>
          </p:pic>
        </p:grpSp>
        <p:sp>
          <p:nvSpPr>
            <p:cNvPr id="7" name="TextBox 6"/>
            <p:cNvSpPr txBox="1"/>
            <p:nvPr/>
          </p:nvSpPr>
          <p:spPr>
            <a:xfrm>
              <a:off x="2743200" y="5753822"/>
              <a:ext cx="817880" cy="145978"/>
            </a:xfrm>
            <a:prstGeom prst="rect">
              <a:avLst/>
            </a:prstGeom>
            <a:solidFill>
              <a:schemeClr val="bg1">
                <a:lumMod val="50000"/>
              </a:schemeClr>
            </a:solidFill>
          </p:spPr>
          <p:txBody>
            <a:bodyPr wrap="square" rtlCol="1">
              <a:spAutoFit/>
            </a:bodyPr>
            <a:lstStyle/>
            <a:p>
              <a:endParaRPr lang="fa-IR" sz="600" dirty="0"/>
            </a:p>
          </p:txBody>
        </p:sp>
      </p:grpSp>
    </p:spTree>
    <p:extLst>
      <p:ext uri="{BB962C8B-B14F-4D97-AF65-F5344CB8AC3E}">
        <p14:creationId xmlns:p14="http://schemas.microsoft.com/office/powerpoint/2010/main" val="3970540719"/>
      </p:ext>
    </p:extLst>
  </p:cSld>
  <p:clrMapOvr>
    <a:masterClrMapping/>
  </p:clrMapOvr>
  <mc:AlternateContent xmlns:mc="http://schemas.openxmlformats.org/markup-compatibility/2006" xmlns:p14="http://schemas.microsoft.com/office/powerpoint/2010/main">
    <mc:Choice Requires="p14">
      <p:transition spd="slow" p14:dur="2000" advTm="49295"/>
    </mc:Choice>
    <mc:Fallback xmlns="">
      <p:transition spd="slow" advTm="49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rtl="1"/>
            <a:r>
              <a:rPr lang="fa-IR" b="1" dirty="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p:txBody>
          <a:bodyPr/>
          <a:lstStyle/>
          <a:p>
            <a:pPr algn="r" rtl="1"/>
            <a:r>
              <a:rPr lang="fa-IR" dirty="0">
                <a:cs typeface="B Yagut" panose="00000400000000000000" pitchFamily="2" charset="-78"/>
              </a:rPr>
              <a:t>مشخصات مدرس یا مدرسین</a:t>
            </a:r>
          </a:p>
        </p:txBody>
      </p:sp>
      <p:sp>
        <p:nvSpPr>
          <p:cNvPr id="6" name="Content Placeholder 5"/>
          <p:cNvSpPr>
            <a:spLocks noGrp="1"/>
          </p:cNvSpPr>
          <p:nvPr>
            <p:ph sz="half" idx="2"/>
          </p:nvPr>
        </p:nvSpPr>
        <p:spPr/>
        <p:txBody>
          <a:bodyPr>
            <a:normAutofit/>
          </a:bodyPr>
          <a:lstStyle/>
          <a:p>
            <a:pPr marL="0" indent="0" algn="r" rtl="1">
              <a:buNone/>
            </a:pPr>
            <a:endParaRPr lang="fa-IR" sz="2000" dirty="0" smtClean="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algn="r" rtl="1"/>
            <a:r>
              <a:rPr lang="fa-IR" sz="2000" dirty="0">
                <a:cs typeface="B Yagut" panose="00000400000000000000" pitchFamily="2" charset="-78"/>
              </a:rPr>
              <a:t>نام و نام خانوادگی مدرس: </a:t>
            </a:r>
            <a:r>
              <a:rPr lang="fa-IR" sz="2000" dirty="0" smtClean="0">
                <a:cs typeface="B Yagut" panose="00000400000000000000" pitchFamily="2" charset="-78"/>
              </a:rPr>
              <a:t>شبنم امامیان</a:t>
            </a:r>
            <a:endParaRPr lang="fa-IR" sz="2000" dirty="0">
              <a:cs typeface="B Yagut" panose="00000400000000000000" pitchFamily="2" charset="-78"/>
            </a:endParaRPr>
          </a:p>
          <a:p>
            <a:pPr algn="r" rtl="1"/>
            <a:r>
              <a:rPr lang="fa-IR" sz="2000" dirty="0">
                <a:cs typeface="B Yagut" panose="00000400000000000000" pitchFamily="2" charset="-78"/>
              </a:rPr>
              <a:t>مدرک تحصیلی: کارشناس </a:t>
            </a:r>
            <a:r>
              <a:rPr lang="fa-IR" sz="2000" dirty="0" smtClean="0">
                <a:cs typeface="B Yagut" panose="00000400000000000000" pitchFamily="2" charset="-78"/>
              </a:rPr>
              <a:t>مامایی</a:t>
            </a:r>
            <a:endParaRPr lang="fa-IR" sz="2000" dirty="0">
              <a:cs typeface="B Yagut" panose="00000400000000000000" pitchFamily="2" charset="-78"/>
            </a:endParaRPr>
          </a:p>
          <a:p>
            <a:pPr algn="r" rtl="1"/>
            <a:r>
              <a:rPr lang="fa-IR" sz="2000" dirty="0">
                <a:cs typeface="B Yagut" panose="00000400000000000000" pitchFamily="2" charset="-78"/>
              </a:rPr>
              <a:t>موقعیت اشتغال سازمانی مدرس: مربی مرکز آموزش بهورزی </a:t>
            </a:r>
            <a:r>
              <a:rPr lang="fa-IR" sz="2000" dirty="0" smtClean="0">
                <a:cs typeface="B Yagut" panose="00000400000000000000" pitchFamily="2" charset="-78"/>
              </a:rPr>
              <a:t>شهرستان مشهد </a:t>
            </a:r>
            <a:r>
              <a:rPr lang="fa-IR" sz="2000" dirty="0">
                <a:cs typeface="B Yagut" panose="00000400000000000000" pitchFamily="2" charset="-78"/>
              </a:rPr>
              <a:t>دانشگاه علوم پزشکی و خدمات بهداشتی </a:t>
            </a:r>
            <a:r>
              <a:rPr lang="fa-IR" sz="2000" dirty="0" smtClean="0">
                <a:cs typeface="B Yagut" panose="00000400000000000000" pitchFamily="2" charset="-78"/>
              </a:rPr>
              <a:t>درمانی مشهد</a:t>
            </a:r>
            <a:endParaRPr lang="fa-IR" sz="2000" dirty="0">
              <a:cs typeface="B Yagut" panose="00000400000000000000" pitchFamily="2" charset="-78"/>
            </a:endParaRPr>
          </a:p>
          <a:p>
            <a:pPr algn="r" rtl="1"/>
            <a:endParaRPr lang="en-US" sz="2000" dirty="0">
              <a:cs typeface="B Yagut" panose="00000400000000000000" pitchFamily="2" charset="-78"/>
            </a:endParaRPr>
          </a:p>
        </p:txBody>
      </p:sp>
      <p:sp>
        <p:nvSpPr>
          <p:cNvPr id="7" name="Text Placeholder 6"/>
          <p:cNvSpPr>
            <a:spLocks noGrp="1"/>
          </p:cNvSpPr>
          <p:nvPr>
            <p:ph type="body" sz="quarter" idx="3"/>
          </p:nvPr>
        </p:nvSpPr>
        <p:spPr/>
        <p:txBody>
          <a:bodyPr/>
          <a:lstStyle/>
          <a:p>
            <a:pPr algn="r" rtl="1"/>
            <a:r>
              <a:rPr lang="fa-IR" dirty="0">
                <a:cs typeface="B Yagut" panose="00000400000000000000" pitchFamily="2" charset="-78"/>
              </a:rPr>
              <a:t>مشخصات بسته آموزشی</a:t>
            </a:r>
          </a:p>
        </p:txBody>
      </p:sp>
      <p:sp>
        <p:nvSpPr>
          <p:cNvPr id="8" name="Content Placeholder 7"/>
          <p:cNvSpPr>
            <a:spLocks noGrp="1"/>
          </p:cNvSpPr>
          <p:nvPr>
            <p:ph sz="quarter" idx="4"/>
          </p:nvPr>
        </p:nvSpPr>
        <p:spPr>
          <a:xfrm>
            <a:off x="6349284" y="2505075"/>
            <a:ext cx="5006103" cy="3684588"/>
          </a:xfrm>
        </p:spPr>
        <p:txBody>
          <a:bodyPr>
            <a:normAutofit/>
          </a:bodyPr>
          <a:lstStyle/>
          <a:p>
            <a:pPr algn="r" rtl="1"/>
            <a:r>
              <a:rPr lang="fa-IR" sz="2000" dirty="0">
                <a:cs typeface="B Yagut" panose="00000400000000000000" pitchFamily="2" charset="-78"/>
              </a:rPr>
              <a:t>حیطه درس: </a:t>
            </a:r>
            <a:r>
              <a:rPr lang="fa-IR" sz="2000" dirty="0" smtClean="0">
                <a:cs typeface="B Yagut" panose="00000400000000000000" pitchFamily="2" charset="-78"/>
              </a:rPr>
              <a:t>مراقبت های ادغام یافته سلامت مادران</a:t>
            </a:r>
            <a:endParaRPr lang="fa-IR" sz="2000" dirty="0">
              <a:cs typeface="B Yagut" panose="00000400000000000000" pitchFamily="2" charset="-78"/>
            </a:endParaRPr>
          </a:p>
          <a:p>
            <a:pPr algn="r"/>
            <a:r>
              <a:rPr lang="fa-IR" sz="2000" dirty="0"/>
              <a:t>تاریخ آخرین </a:t>
            </a:r>
            <a:r>
              <a:rPr lang="fa-IR" sz="2000" dirty="0" smtClean="0"/>
              <a:t>بازنگری: 11 </a:t>
            </a:r>
            <a:r>
              <a:rPr lang="fa-IR" sz="2000" dirty="0" smtClean="0">
                <a:cs typeface="B Yagut" panose="00000400000000000000" pitchFamily="2" charset="-78"/>
              </a:rPr>
              <a:t>تیر </a:t>
            </a:r>
            <a:r>
              <a:rPr lang="fa-IR" sz="2000" dirty="0">
                <a:cs typeface="B Yagut" panose="00000400000000000000" pitchFamily="2" charset="-78"/>
              </a:rPr>
              <a:t>1399</a:t>
            </a:r>
          </a:p>
          <a:p>
            <a:pPr algn="r" rtl="1"/>
            <a:r>
              <a:rPr lang="fa-IR" sz="2000" dirty="0">
                <a:cs typeface="B Yagut" panose="00000400000000000000" pitchFamily="2" charset="-78"/>
              </a:rPr>
              <a:t>نوبت تهیه: </a:t>
            </a:r>
            <a:r>
              <a:rPr lang="fa-IR" sz="2000" dirty="0" smtClean="0">
                <a:cs typeface="B Yagut" panose="00000400000000000000" pitchFamily="2" charset="-78"/>
              </a:rPr>
              <a:t>2</a:t>
            </a:r>
            <a:endParaRPr lang="fa-IR" sz="2000" dirty="0">
              <a:cs typeface="B Yagut" panose="00000400000000000000" pitchFamily="2" charset="-78"/>
            </a:endParaRPr>
          </a:p>
          <a:p>
            <a:r>
              <a:rPr lang="fa-IR" sz="2000" dirty="0">
                <a:cs typeface="B Yagut" panose="00000400000000000000" pitchFamily="2" charset="-78"/>
              </a:rPr>
              <a:t> نام فایل: </a:t>
            </a:r>
            <a:endParaRPr lang="en-US" sz="2000" dirty="0" smtClean="0">
              <a:cs typeface="B Yagut" panose="00000400000000000000" pitchFamily="2" charset="-78"/>
            </a:endParaRPr>
          </a:p>
          <a:p>
            <a:pPr marL="0" indent="0" algn="l">
              <a:buNone/>
            </a:pPr>
            <a:r>
              <a:rPr lang="en-US" sz="2000" dirty="0" smtClean="0"/>
              <a:t>MC-2- ashnayi-</a:t>
            </a:r>
            <a:r>
              <a:rPr lang="en-US" sz="2000" dirty="0" err="1" smtClean="0"/>
              <a:t>ba</a:t>
            </a:r>
            <a:r>
              <a:rPr lang="en-US" sz="2000" dirty="0" smtClean="0"/>
              <a:t>-</a:t>
            </a:r>
            <a:r>
              <a:rPr lang="en-US" sz="2000" dirty="0" err="1" smtClean="0"/>
              <a:t>moaienat-va-azmayeshat-doran</a:t>
            </a:r>
            <a:r>
              <a:rPr lang="en-US" sz="2000" dirty="0" smtClean="0"/>
              <a:t> bardari-taien-sen-taghribi-hamelgi-va-mohasebeh-tarikh-taghribi-zayman-bakhsh 2-edi 2</a:t>
            </a:r>
          </a:p>
          <a:p>
            <a:pPr marL="0" indent="0" algn="l">
              <a:buNone/>
            </a:pPr>
            <a:endParaRPr lang="en-US" sz="1800" i="1" dirty="0">
              <a:cs typeface="B Yagut" panose="00000400000000000000" pitchFamily="2" charset="-7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267" y="2505075"/>
            <a:ext cx="1399294" cy="1069806"/>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3811419"/>
      </p:ext>
    </p:extLst>
  </p:cSld>
  <p:clrMapOvr>
    <a:masterClrMapping/>
  </p:clrMapOvr>
  <mc:AlternateContent xmlns:mc="http://schemas.openxmlformats.org/markup-compatibility/2006" xmlns:p14="http://schemas.microsoft.com/office/powerpoint/2010/main">
    <mc:Choice Requires="p14">
      <p:transition spd="slow" p14:dur="2000" advTm="26470"/>
    </mc:Choice>
    <mc:Fallback xmlns="">
      <p:transition spd="slow" advTm="2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825625"/>
            <a:ext cx="4011462" cy="4351338"/>
          </a:xfrm>
          <a:prstGeom prst="rect">
            <a:avLst/>
          </a:prstGeom>
          <a:noFill/>
          <a:ln>
            <a:noFill/>
          </a:ln>
        </p:spPr>
      </p:pic>
      <p:sp>
        <p:nvSpPr>
          <p:cNvPr id="2" name="Title 1"/>
          <p:cNvSpPr>
            <a:spLocks noGrp="1"/>
          </p:cNvSpPr>
          <p:nvPr>
            <p:ph type="title"/>
          </p:nvPr>
        </p:nvSpPr>
        <p:spPr/>
        <p:txBody>
          <a:bodyPr/>
          <a:lstStyle/>
          <a:p>
            <a:r>
              <a:rPr lang="fa-IR" b="1" dirty="0"/>
              <a:t>معاینه اندام </a:t>
            </a:r>
            <a:r>
              <a:rPr lang="fa-IR" b="1" dirty="0" smtClean="0"/>
              <a:t>ها ادامه ...</a:t>
            </a:r>
            <a:endParaRPr lang="en-US" dirty="0"/>
          </a:p>
        </p:txBody>
      </p:sp>
      <p:sp>
        <p:nvSpPr>
          <p:cNvPr id="4" name="Content Placeholder 3"/>
          <p:cNvSpPr>
            <a:spLocks noGrp="1"/>
          </p:cNvSpPr>
          <p:nvPr>
            <p:ph sz="half" idx="2"/>
          </p:nvPr>
        </p:nvSpPr>
        <p:spPr>
          <a:xfrm>
            <a:off x="4645660" y="1825625"/>
            <a:ext cx="6720840" cy="3936683"/>
          </a:xfrm>
        </p:spPr>
        <p:txBody>
          <a:bodyPr>
            <a:normAutofit fontScale="92500" lnSpcReduction="10000"/>
          </a:bodyPr>
          <a:lstStyle/>
          <a:p>
            <a:pPr marL="0" indent="0" algn="justLow">
              <a:lnSpc>
                <a:spcPct val="110000"/>
              </a:lnSpc>
              <a:spcAft>
                <a:spcPts val="800"/>
              </a:spcAft>
              <a:buNone/>
            </a:pPr>
            <a:r>
              <a:rPr lang="fa-IR" sz="3200" dirty="0"/>
              <a:t>پاهای </a:t>
            </a:r>
            <a:r>
              <a:rPr lang="fa-IR" sz="3200" dirty="0" smtClean="0"/>
              <a:t>مادر باردار را </a:t>
            </a:r>
            <a:r>
              <a:rPr lang="fa-IR" sz="3200" dirty="0"/>
              <a:t>باید بخوبی و با دقت</a:t>
            </a:r>
            <a:r>
              <a:rPr lang="fa-IR" sz="3200" dirty="0">
                <a:latin typeface="Calibri" panose="020F0502020204030204" pitchFamily="34" charset="0"/>
                <a:ea typeface="Calibri" panose="020F0502020204030204" pitchFamily="34" charset="0"/>
              </a:rPr>
              <a:t> از نظر </a:t>
            </a:r>
            <a:r>
              <a:rPr lang="fa-IR" sz="3200" dirty="0" smtClean="0">
                <a:latin typeface="Calibri" panose="020F0502020204030204" pitchFamily="34" charset="0"/>
                <a:ea typeface="Calibri" panose="020F0502020204030204" pitchFamily="34" charset="0"/>
              </a:rPr>
              <a:t>تورم، </a:t>
            </a:r>
            <a:r>
              <a:rPr lang="fa-IR" sz="3200" dirty="0">
                <a:latin typeface="Calibri" panose="020F0502020204030204" pitchFamily="34" charset="0"/>
                <a:ea typeface="Calibri" panose="020F0502020204030204" pitchFamily="34" charset="0"/>
              </a:rPr>
              <a:t>قرمزی، اختلاف در قطرساق ها و ران ها</a:t>
            </a:r>
            <a:r>
              <a:rPr lang="fa-IR" sz="3200" dirty="0"/>
              <a:t> بررسی کرد و پوست آن را مورد توجه قرار داد. </a:t>
            </a:r>
            <a:endParaRPr lang="en-US" sz="3200" dirty="0"/>
          </a:p>
          <a:p>
            <a:pPr marL="0" indent="0" algn="justLow">
              <a:lnSpc>
                <a:spcPct val="110000"/>
              </a:lnSpc>
              <a:spcAft>
                <a:spcPts val="800"/>
              </a:spcAft>
              <a:buNone/>
            </a:pPr>
            <a:r>
              <a:rPr lang="fa-IR" sz="3200" dirty="0" smtClean="0">
                <a:latin typeface="Calibri" panose="020F0502020204030204" pitchFamily="34" charset="0"/>
                <a:ea typeface="Calibri" panose="020F0502020204030204" pitchFamily="34" charset="0"/>
              </a:rPr>
              <a:t>با </a:t>
            </a:r>
            <a:r>
              <a:rPr lang="fa-IR" sz="3200" dirty="0">
                <a:latin typeface="Calibri" panose="020F0502020204030204" pitchFamily="34" charset="0"/>
                <a:ea typeface="Calibri" panose="020F0502020204030204" pitchFamily="34" charset="0"/>
              </a:rPr>
              <a:t>دو انگشت اشاره و میانی فشاری </a:t>
            </a:r>
            <a:r>
              <a:rPr lang="fa-IR" sz="3200" dirty="0" smtClean="0">
                <a:latin typeface="Calibri" panose="020F0502020204030204" pitchFamily="34" charset="0"/>
                <a:ea typeface="Calibri" panose="020F0502020204030204" pitchFamily="34" charset="0"/>
              </a:rPr>
              <a:t>آرام  یا </a:t>
            </a:r>
            <a:r>
              <a:rPr lang="fa-IR" sz="3200" dirty="0">
                <a:latin typeface="Calibri" panose="020F0502020204030204" pitchFamily="34" charset="0"/>
                <a:ea typeface="Calibri" panose="020F0502020204030204" pitchFamily="34" charset="0"/>
              </a:rPr>
              <a:t>محکم به مدت حداقل </a:t>
            </a:r>
            <a:r>
              <a:rPr lang="fa-IR" sz="3200" dirty="0" smtClean="0">
                <a:latin typeface="Calibri" panose="020F0502020204030204" pitchFamily="34" charset="0"/>
                <a:ea typeface="Calibri" panose="020F0502020204030204" pitchFamily="34" charset="0"/>
              </a:rPr>
              <a:t>3 ثانیه </a:t>
            </a:r>
            <a:r>
              <a:rPr lang="fa-IR" sz="3200" dirty="0">
                <a:latin typeface="Calibri" panose="020F0502020204030204" pitchFamily="34" charset="0"/>
                <a:ea typeface="Calibri" panose="020F0502020204030204" pitchFamily="34" charset="0"/>
              </a:rPr>
              <a:t>بر روی  پشت قوزک های داخلی و بر روی سطح قدامی ساق پاها وارد </a:t>
            </a:r>
            <a:r>
              <a:rPr lang="fa-IR" sz="3200" dirty="0" smtClean="0">
                <a:latin typeface="Calibri" panose="020F0502020204030204" pitchFamily="34" charset="0"/>
                <a:ea typeface="Calibri" panose="020F0502020204030204" pitchFamily="34" charset="0"/>
              </a:rPr>
              <a:t>کند. </a:t>
            </a:r>
          </a:p>
          <a:p>
            <a:pPr marL="0" indent="0" algn="justLow">
              <a:lnSpc>
                <a:spcPct val="110000"/>
              </a:lnSpc>
              <a:spcAft>
                <a:spcPts val="800"/>
              </a:spcAft>
              <a:buNone/>
            </a:pPr>
            <a:r>
              <a:rPr lang="fa-IR" sz="3200" dirty="0" smtClean="0">
                <a:latin typeface="Calibri" panose="020F0502020204030204" pitchFamily="34" charset="0"/>
                <a:ea typeface="Calibri" panose="020F0502020204030204" pitchFamily="34" charset="0"/>
              </a:rPr>
              <a:t>(</a:t>
            </a:r>
            <a:r>
              <a:rPr lang="fa-IR" sz="3200" dirty="0">
                <a:latin typeface="Calibri" panose="020F0502020204030204" pitchFamily="34" charset="0"/>
                <a:ea typeface="Calibri" panose="020F0502020204030204" pitchFamily="34" charset="0"/>
              </a:rPr>
              <a:t>به درد و حساسیت در لمس توجه </a:t>
            </a:r>
            <a:r>
              <a:rPr lang="fa-IR" sz="3200" dirty="0" smtClean="0">
                <a:latin typeface="Calibri" panose="020F0502020204030204" pitchFamily="34" charset="0"/>
                <a:ea typeface="Calibri" panose="020F0502020204030204" pitchFamily="34" charset="0"/>
              </a:rPr>
              <a:t>شود.)</a:t>
            </a:r>
            <a:endParaRPr lang="en-US" sz="3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9256557"/>
      </p:ext>
    </p:extLst>
  </p:cSld>
  <p:clrMapOvr>
    <a:masterClrMapping/>
  </p:clrMapOvr>
  <mc:AlternateContent xmlns:mc="http://schemas.openxmlformats.org/markup-compatibility/2006" xmlns:p14="http://schemas.microsoft.com/office/powerpoint/2010/main">
    <mc:Choice Requires="p14">
      <p:transition spd="slow" p14:dur="2000" advTm="29819"/>
    </mc:Choice>
    <mc:Fallback xmlns="">
      <p:transition spd="slow" advTm="2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معاینه اندام </a:t>
            </a:r>
            <a:r>
              <a:rPr lang="fa-IR" b="1" dirty="0" smtClean="0"/>
              <a:t>ها ادامه ...</a:t>
            </a:r>
            <a:endParaRPr lang="en-US" dirty="0"/>
          </a:p>
        </p:txBody>
      </p:sp>
      <p:sp>
        <p:nvSpPr>
          <p:cNvPr id="4" name="Content Placeholder 3"/>
          <p:cNvSpPr>
            <a:spLocks noGrp="1"/>
          </p:cNvSpPr>
          <p:nvPr>
            <p:ph sz="half" idx="2"/>
          </p:nvPr>
        </p:nvSpPr>
        <p:spPr>
          <a:xfrm>
            <a:off x="4754880" y="1825625"/>
            <a:ext cx="6598920" cy="4351338"/>
          </a:xfrm>
        </p:spPr>
        <p:txBody>
          <a:bodyPr>
            <a:noAutofit/>
          </a:bodyPr>
          <a:lstStyle/>
          <a:p>
            <a:pPr marL="0" indent="0" algn="justLow">
              <a:lnSpc>
                <a:spcPct val="100000"/>
              </a:lnSpc>
              <a:spcAft>
                <a:spcPts val="800"/>
              </a:spcAft>
              <a:buNone/>
            </a:pPr>
            <a:r>
              <a:rPr lang="fa-IR" sz="3200" dirty="0" smtClean="0">
                <a:latin typeface="Calibri" panose="020F0502020204030204" pitchFamily="34" charset="0"/>
                <a:ea typeface="Calibri" panose="020F0502020204030204" pitchFamily="34" charset="0"/>
              </a:rPr>
              <a:t>بعد </a:t>
            </a:r>
            <a:r>
              <a:rPr lang="fa-IR" sz="3200" dirty="0">
                <a:latin typeface="Calibri" panose="020F0502020204030204" pitchFamily="34" charset="0"/>
                <a:ea typeface="Calibri" panose="020F0502020204030204" pitchFamily="34" charset="0"/>
              </a:rPr>
              <a:t>از برداشتن فشار در آن قسمت، </a:t>
            </a:r>
            <a:r>
              <a:rPr lang="fa-IR" sz="3200" dirty="0" smtClean="0">
                <a:latin typeface="Calibri" panose="020F0502020204030204" pitchFamily="34" charset="0"/>
                <a:ea typeface="Calibri" panose="020F0502020204030204" pitchFamily="34" charset="0"/>
              </a:rPr>
              <a:t>فرو </a:t>
            </a:r>
            <a:r>
              <a:rPr lang="fa-IR" sz="3200" dirty="0">
                <a:latin typeface="Calibri" panose="020F0502020204030204" pitchFamily="34" charset="0"/>
                <a:ea typeface="Calibri" panose="020F0502020204030204" pitchFamily="34" charset="0"/>
              </a:rPr>
              <a:t>رفتگی جزئی </a:t>
            </a:r>
            <a:r>
              <a:rPr lang="fa-IR" sz="3200" dirty="0" smtClean="0">
                <a:latin typeface="Calibri" panose="020F0502020204030204" pitchFamily="34" charset="0"/>
                <a:ea typeface="Calibri" panose="020F0502020204030204" pitchFamily="34" charset="0"/>
              </a:rPr>
              <a:t>فورا" </a:t>
            </a:r>
            <a:r>
              <a:rPr lang="fa-IR" sz="3200" dirty="0">
                <a:latin typeface="Calibri" panose="020F0502020204030204" pitchFamily="34" charset="0"/>
                <a:ea typeface="Calibri" panose="020F0502020204030204" pitchFamily="34" charset="0"/>
              </a:rPr>
              <a:t>بر طرف می شود ولی اگر به آرامی پوست به حالت اولیه برگشت این فرد دچار ادم شده </a:t>
            </a:r>
            <a:r>
              <a:rPr lang="fa-IR" sz="3200" dirty="0" smtClean="0">
                <a:latin typeface="Calibri" panose="020F0502020204030204" pitchFamily="34" charset="0"/>
                <a:ea typeface="Calibri" panose="020F0502020204030204" pitchFamily="34" charset="0"/>
              </a:rPr>
              <a:t>است.</a:t>
            </a:r>
            <a:r>
              <a:rPr lang="fa-IR" sz="3200" dirty="0"/>
              <a:t> </a:t>
            </a:r>
            <a:endParaRPr lang="fa-IR" sz="3200" dirty="0" smtClean="0"/>
          </a:p>
          <a:p>
            <a:pPr marL="0" indent="0" algn="justLow">
              <a:lnSpc>
                <a:spcPct val="100000"/>
              </a:lnSpc>
              <a:spcAft>
                <a:spcPts val="800"/>
              </a:spcAft>
              <a:buNone/>
            </a:pPr>
            <a:r>
              <a:rPr lang="fa-IR" sz="3200" dirty="0" smtClean="0"/>
              <a:t>در </a:t>
            </a:r>
            <a:r>
              <a:rPr lang="fa-IR" sz="3200" dirty="0"/>
              <a:t>این افراد اغلب جای فشار لباس‌ها مثل بند جوراب یا کمربند، یا جای حلقه انگشتر بر روی پوست باقی می‌ماند. در مراحل پیشرفته ‌تر، ورم در صورت نیز مشاهده می‌شود. </a:t>
            </a:r>
            <a:endParaRPr lang="en-US" sz="3200" dirty="0"/>
          </a:p>
        </p:txBody>
      </p:sp>
      <p:pic>
        <p:nvPicPr>
          <p:cNvPr id="6" name="Content Placeholder 4"/>
          <p:cNvPicPr>
            <a:picLocks noGrp="1" noChangeAspect="1"/>
          </p:cNvPicPr>
          <p:nvPr>
            <p:ph sz="half" idx="1"/>
          </p:nvPr>
        </p:nvPicPr>
        <p:blipFill>
          <a:blip r:embed="rId4"/>
          <a:stretch>
            <a:fillRect/>
          </a:stretch>
        </p:blipFill>
        <p:spPr>
          <a:xfrm>
            <a:off x="701041" y="1981200"/>
            <a:ext cx="3749040" cy="3764280"/>
          </a:xfrm>
          <a:prstGeom prst="rect">
            <a:avLst/>
          </a:prstGeom>
          <a:ln>
            <a:noFill/>
          </a:ln>
          <a:effectLst>
            <a:softEdge rad="112500"/>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288860"/>
      </p:ext>
    </p:extLst>
  </p:cSld>
  <p:clrMapOvr>
    <a:masterClrMapping/>
  </p:clrMapOvr>
  <mc:AlternateContent xmlns:mc="http://schemas.openxmlformats.org/markup-compatibility/2006" xmlns:p14="http://schemas.microsoft.com/office/powerpoint/2010/main">
    <mc:Choice Requires="p14">
      <p:transition spd="slow" p14:dur="2000" advTm="17489"/>
    </mc:Choice>
    <mc:Fallback xmlns="">
      <p:transition spd="slow" advTm="1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معاینه اندام ها ادامه ...</a:t>
            </a:r>
            <a:endParaRPr lang="en-US" dirty="0"/>
          </a:p>
        </p:txBody>
      </p:sp>
      <p:sp>
        <p:nvSpPr>
          <p:cNvPr id="5" name="Content Placeholder 2"/>
          <p:cNvSpPr>
            <a:spLocks noGrp="1"/>
          </p:cNvSpPr>
          <p:nvPr>
            <p:ph idx="1"/>
          </p:nvPr>
        </p:nvSpPr>
        <p:spPr>
          <a:xfrm>
            <a:off x="838200" y="1554481"/>
            <a:ext cx="10515600" cy="1371599"/>
          </a:xfrm>
        </p:spPr>
        <p:txBody>
          <a:bodyPr>
            <a:normAutofit fontScale="85000" lnSpcReduction="10000"/>
          </a:bodyPr>
          <a:lstStyle/>
          <a:p>
            <a:pPr algn="r" rtl="1">
              <a:lnSpc>
                <a:spcPct val="150000"/>
              </a:lnSpc>
              <a:buNone/>
            </a:pPr>
            <a:r>
              <a:rPr lang="fa-IR" sz="3200" b="1" dirty="0" smtClean="0"/>
              <a:t>در </a:t>
            </a:r>
            <a:r>
              <a:rPr lang="fa-IR" sz="3200" b="1" dirty="0"/>
              <a:t>صورت بروز ورم در دست و صورت باید مادر باردار جهت کنترل فشار خون تحت نظر قرار گیرد و برای بررسی پره‌اکلامپسی به پزشک ارجاع داده شود. </a:t>
            </a:r>
            <a:endParaRPr lang="fa-IR" sz="3200" b="1" dirty="0" smtClean="0"/>
          </a:p>
          <a:p>
            <a:pPr algn="r" rtl="1"/>
            <a:endParaRPr lang="fa-IR" altLang="en-US" dirty="0" smtClean="0">
              <a:cs typeface="B Yagut" panose="00000400000000000000" pitchFamily="2" charset="-78"/>
            </a:endParaRPr>
          </a:p>
          <a:p>
            <a:pPr algn="r" rtl="1">
              <a:lnSpc>
                <a:spcPct val="120000"/>
              </a:lnSpc>
            </a:pPr>
            <a:endParaRPr lang="fa-IR" altLang="en-US" dirty="0">
              <a:cs typeface="B Yagut" panose="00000400000000000000" pitchFamily="2" charset="-78"/>
            </a:endParaRPr>
          </a:p>
        </p:txBody>
      </p:sp>
      <p:sp>
        <p:nvSpPr>
          <p:cNvPr id="6" name="Content Placeholder 2"/>
          <p:cNvSpPr txBox="1">
            <a:spLocks/>
          </p:cNvSpPr>
          <p:nvPr/>
        </p:nvSpPr>
        <p:spPr>
          <a:xfrm>
            <a:off x="3920114" y="3112257"/>
            <a:ext cx="7173531" cy="2352326"/>
          </a:xfrm>
          <a:prstGeom prst="rect">
            <a:avLst/>
          </a:prstGeom>
        </p:spPr>
        <p:txBody>
          <a:bodyPr vert="horz" lIns="91440" tIns="45720" rIns="91440" bIns="45720" rtlCol="0">
            <a:normAutofit fontScale="92500"/>
          </a:bodyPr>
          <a:lstStyle/>
          <a:p>
            <a:pPr marL="228600" lvl="0" indent="-228600" algn="just" rtl="1">
              <a:spcBef>
                <a:spcPts val="1000"/>
              </a:spcBef>
            </a:pPr>
            <a:r>
              <a:rPr kumimoji="0" lang="fa-IR" sz="3500" b="0" i="0" u="none" strike="noStrike" kern="1200" cap="none" spc="0" normalizeH="0" baseline="0" noProof="0" dirty="0" smtClean="0">
                <a:ln>
                  <a:noFill/>
                </a:ln>
                <a:solidFill>
                  <a:schemeClr val="tx1"/>
                </a:solidFill>
                <a:effectLst/>
                <a:uLnTx/>
                <a:uFillTx/>
              </a:rPr>
              <a:t>در صورت مشاهده </a:t>
            </a:r>
            <a:r>
              <a:rPr kumimoji="0" lang="fa-IR" sz="3500" b="1" i="0" u="none" strike="noStrike" kern="1200" cap="none" spc="0" normalizeH="0" baseline="0" noProof="0" dirty="0" smtClean="0">
                <a:ln>
                  <a:noFill/>
                </a:ln>
                <a:solidFill>
                  <a:schemeClr val="tx1"/>
                </a:solidFill>
                <a:effectLst/>
                <a:uLnTx/>
                <a:uFillTx/>
              </a:rPr>
              <a:t>ورم دست‌ها و صورت، ورم و درد یک طرفه ساق و ران</a:t>
            </a:r>
            <a:r>
              <a:rPr kumimoji="0" lang="fa-IR" sz="3500" b="0" i="0" u="none" strike="noStrike" kern="1200" cap="none" spc="0" normalizeH="0" baseline="0" noProof="0" dirty="0" smtClean="0">
                <a:ln>
                  <a:noFill/>
                </a:ln>
                <a:solidFill>
                  <a:schemeClr val="tx1"/>
                </a:solidFill>
                <a:effectLst/>
                <a:uLnTx/>
                <a:uFillTx/>
              </a:rPr>
              <a:t> مطابق چارت مراقبت‌های بارداری </a:t>
            </a:r>
            <a:r>
              <a:rPr lang="fa-IR" sz="3500" dirty="0" smtClean="0"/>
              <a:t>در مجموعه مراقبت های ادغام یاقته سلامت مادران </a:t>
            </a:r>
            <a:r>
              <a:rPr kumimoji="0" lang="fa-IR" sz="3500" b="0" i="0" u="none" strike="noStrike" kern="1200" cap="none" spc="0" normalizeH="0" baseline="0" noProof="0" dirty="0" smtClean="0">
                <a:ln>
                  <a:noFill/>
                </a:ln>
                <a:solidFill>
                  <a:schemeClr val="tx1"/>
                </a:solidFill>
                <a:effectLst/>
                <a:uLnTx/>
                <a:uFillTx/>
              </a:rPr>
              <a:t>اقدام شود. </a:t>
            </a:r>
            <a:endParaRPr kumimoji="0" lang="en-US" sz="3500" b="0" i="0" u="none" strike="noStrike" kern="1200" cap="none" spc="0" normalizeH="0" baseline="0" noProof="0" dirty="0" smtClean="0">
              <a:ln>
                <a:noFill/>
              </a:ln>
              <a:solidFill>
                <a:schemeClr val="tx1"/>
              </a:solidFill>
              <a:effectLst/>
              <a:uLnTx/>
              <a:uFillTx/>
            </a:endParaRPr>
          </a:p>
          <a:p>
            <a:pPr marL="228600" marR="0" lvl="0" indent="-228600" algn="r" defTabSz="914400" rtl="1" eaLnBrk="1" fontAlgn="auto" latinLnBrk="0" hangingPunct="1">
              <a:lnSpc>
                <a:spcPct val="90000"/>
              </a:lnSpc>
              <a:spcBef>
                <a:spcPts val="1000"/>
              </a:spcBef>
              <a:spcAft>
                <a:spcPts val="0"/>
              </a:spcAft>
              <a:buClrTx/>
              <a:buSzTx/>
              <a:tabLst/>
              <a:defRPr/>
            </a:pPr>
            <a:endParaRPr kumimoji="0" lang="fa-IR" altLang="en-US" sz="2800" b="0" i="0" u="none" strike="noStrike" kern="1200" cap="none" spc="0" normalizeH="0" baseline="0" noProof="0" dirty="0" smtClean="0">
              <a:ln>
                <a:noFill/>
              </a:ln>
              <a:solidFill>
                <a:schemeClr val="tx1"/>
              </a:solidFill>
              <a:effectLst/>
              <a:uLnTx/>
              <a:uFillTx/>
              <a:latin typeface="+mn-lt"/>
              <a:ea typeface="+mn-ea"/>
              <a:cs typeface="B Yagut" panose="00000400000000000000" pitchFamily="2" charset="-78"/>
            </a:endParaRPr>
          </a:p>
          <a:p>
            <a:pPr marL="228600" marR="0" lvl="0" indent="-228600" algn="r" defTabSz="914400" rtl="1"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fa-IR" altLang="en-US" sz="2800" b="0" i="0" u="none" strike="noStrike" kern="1200" cap="none" spc="0" normalizeH="0" baseline="0" noProof="0" dirty="0">
              <a:ln>
                <a:noFill/>
              </a:ln>
              <a:solidFill>
                <a:schemeClr val="tx1"/>
              </a:solidFill>
              <a:effectLst/>
              <a:uLnTx/>
              <a:uFillTx/>
              <a:latin typeface="+mn-lt"/>
              <a:ea typeface="+mn-ea"/>
              <a:cs typeface="B Yagut" panose="00000400000000000000" pitchFamily="2" charset="-78"/>
            </a:endParaRPr>
          </a:p>
        </p:txBody>
      </p:sp>
      <p:pic>
        <p:nvPicPr>
          <p:cNvPr id="7" name="Picture 6"/>
          <p:cNvPicPr>
            <a:picLocks noChangeAspect="1"/>
          </p:cNvPicPr>
          <p:nvPr/>
        </p:nvPicPr>
        <p:blipFill>
          <a:blip r:embed="rId4"/>
          <a:stretch>
            <a:fillRect/>
          </a:stretch>
        </p:blipFill>
        <p:spPr>
          <a:xfrm>
            <a:off x="972199" y="2953281"/>
            <a:ext cx="2597121" cy="2670279"/>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430613"/>
      </p:ext>
    </p:extLst>
  </p:cSld>
  <p:clrMapOvr>
    <a:masterClrMapping/>
  </p:clrMapOvr>
  <mc:AlternateContent xmlns:mc="http://schemas.openxmlformats.org/markup-compatibility/2006" xmlns:p14="http://schemas.microsoft.com/office/powerpoint/2010/main">
    <mc:Choice Requires="p14">
      <p:transition spd="slow" p14:dur="2000" advTm="26959"/>
    </mc:Choice>
    <mc:Fallback xmlns="">
      <p:transition spd="slow" advTm="26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معاينه دهان و دندان</a:t>
            </a:r>
            <a:endParaRPr lang="en-US" dirty="0"/>
          </a:p>
        </p:txBody>
      </p:sp>
      <p:sp>
        <p:nvSpPr>
          <p:cNvPr id="3" name="Content Placeholder 2"/>
          <p:cNvSpPr>
            <a:spLocks noGrp="1"/>
          </p:cNvSpPr>
          <p:nvPr>
            <p:ph idx="1"/>
          </p:nvPr>
        </p:nvSpPr>
        <p:spPr>
          <a:xfrm>
            <a:off x="838200" y="1536142"/>
            <a:ext cx="10515600" cy="4486275"/>
          </a:xfrm>
        </p:spPr>
        <p:txBody>
          <a:bodyPr/>
          <a:lstStyle/>
          <a:p>
            <a:pPr algn="just">
              <a:lnSpc>
                <a:spcPct val="100000"/>
              </a:lnSpc>
              <a:buNone/>
            </a:pPr>
            <a:r>
              <a:rPr lang="fa-IR" dirty="0"/>
              <a:t>در ملاقات نوبت اول، دوم و سوم دهان و دندان مادر از نظر وجود التهاب لثه، پوسيدگي دندان، جرم دندان، عفونت وآبسه معاينه شده و در صورت مشاهده مشكل به دندان پزشك ارجاع شود.</a:t>
            </a:r>
          </a:p>
          <a:p>
            <a:pPr algn="just">
              <a:lnSpc>
                <a:spcPct val="100000"/>
              </a:lnSpc>
              <a:buNone/>
            </a:pPr>
            <a:r>
              <a:rPr lang="fa-IR" dirty="0"/>
              <a:t>  پیشرفت شدید پوسیدگی و عفونت دندان که معمولاً با دردهای شبانه، شدید، مداوم و خودبه‌خودی همراه است، می‌تواند باعث تورم صورت و لثه‌ها (آبسه) شود.</a:t>
            </a:r>
            <a:endParaRPr lang="fa-IR" altLang="en-US" dirty="0">
              <a:cs typeface="B Yagut" panose="00000400000000000000" pitchFamily="2" charset="-78"/>
            </a:endParaRPr>
          </a:p>
          <a:p>
            <a:endParaRPr lang="en-US" dirty="0"/>
          </a:p>
        </p:txBody>
      </p:sp>
      <p:grpSp>
        <p:nvGrpSpPr>
          <p:cNvPr id="7" name="Group 6"/>
          <p:cNvGrpSpPr/>
          <p:nvPr/>
        </p:nvGrpSpPr>
        <p:grpSpPr>
          <a:xfrm>
            <a:off x="838200" y="4171205"/>
            <a:ext cx="10515600" cy="2085013"/>
            <a:chOff x="838200" y="4171205"/>
            <a:chExt cx="10515600" cy="2085013"/>
          </a:xfrm>
        </p:grpSpPr>
        <p:pic>
          <p:nvPicPr>
            <p:cNvPr id="4" name="Picture 3"/>
            <p:cNvPicPr>
              <a:picLocks noChangeAspect="1"/>
            </p:cNvPicPr>
            <p:nvPr/>
          </p:nvPicPr>
          <p:blipFill>
            <a:blip r:embed="rId4"/>
            <a:stretch>
              <a:fillRect/>
            </a:stretch>
          </p:blipFill>
          <p:spPr>
            <a:xfrm>
              <a:off x="838200" y="4171205"/>
              <a:ext cx="3231160" cy="2005758"/>
            </a:xfrm>
            <a:prstGeom prst="rect">
              <a:avLst/>
            </a:prstGeom>
          </p:spPr>
        </p:pic>
        <p:pic>
          <p:nvPicPr>
            <p:cNvPr id="5" name="Picture 4"/>
            <p:cNvPicPr>
              <a:picLocks noChangeAspect="1"/>
            </p:cNvPicPr>
            <p:nvPr/>
          </p:nvPicPr>
          <p:blipFill>
            <a:blip r:embed="rId5"/>
            <a:stretch>
              <a:fillRect/>
            </a:stretch>
          </p:blipFill>
          <p:spPr>
            <a:xfrm>
              <a:off x="4483468" y="4171205"/>
              <a:ext cx="3078747" cy="2085013"/>
            </a:xfrm>
            <a:prstGeom prst="rect">
              <a:avLst/>
            </a:prstGeom>
          </p:spPr>
        </p:pic>
        <p:pic>
          <p:nvPicPr>
            <p:cNvPr id="6" name="Picture 5"/>
            <p:cNvPicPr>
              <a:picLocks noChangeAspect="1"/>
            </p:cNvPicPr>
            <p:nvPr/>
          </p:nvPicPr>
          <p:blipFill>
            <a:blip r:embed="rId6"/>
            <a:stretch>
              <a:fillRect/>
            </a:stretch>
          </p:blipFill>
          <p:spPr>
            <a:xfrm>
              <a:off x="7976323" y="4171205"/>
              <a:ext cx="3377477" cy="1950889"/>
            </a:xfrm>
            <a:prstGeom prst="rect">
              <a:avLst/>
            </a:prstGeom>
          </p:spPr>
        </p:pic>
      </p:gr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1270637"/>
      </p:ext>
    </p:extLst>
  </p:cSld>
  <p:clrMapOvr>
    <a:masterClrMapping/>
  </p:clrMapOvr>
  <mc:AlternateContent xmlns:mc="http://schemas.openxmlformats.org/markup-compatibility/2006" xmlns:p14="http://schemas.microsoft.com/office/powerpoint/2010/main">
    <mc:Choice Requires="p14">
      <p:transition spd="slow" p14:dur="2000" advTm="81352"/>
    </mc:Choice>
    <mc:Fallback xmlns="">
      <p:transition spd="slow" advTm="81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معاینه فیزیکی</a:t>
            </a:r>
          </a:p>
        </p:txBody>
      </p:sp>
      <p:sp>
        <p:nvSpPr>
          <p:cNvPr id="3" name="Content Placeholder 2"/>
          <p:cNvSpPr>
            <a:spLocks noGrp="1"/>
          </p:cNvSpPr>
          <p:nvPr>
            <p:ph idx="1"/>
          </p:nvPr>
        </p:nvSpPr>
        <p:spPr/>
        <p:txBody>
          <a:bodyPr>
            <a:normAutofit/>
          </a:bodyPr>
          <a:lstStyle/>
          <a:p>
            <a:pPr marL="0" indent="0" algn="justLow">
              <a:buNone/>
            </a:pPr>
            <a:r>
              <a:rPr lang="fa-IR" sz="3200" dirty="0" smtClean="0"/>
              <a:t>در </a:t>
            </a:r>
            <a:r>
              <a:rPr lang="fa-IR" sz="3200" dirty="0"/>
              <a:t>دوران </a:t>
            </a:r>
            <a:r>
              <a:rPr lang="fa-IR" sz="3200" dirty="0" smtClean="0"/>
              <a:t>بارداری علاوه برانجام معاینات ذکرشده توسط بهورز، </a:t>
            </a:r>
            <a:r>
              <a:rPr lang="fa-IR" sz="3200" dirty="0"/>
              <a:t>معاینه فیزیکی زن باردار </a:t>
            </a:r>
            <a:r>
              <a:rPr lang="fa-IR" sz="3200" dirty="0" smtClean="0"/>
              <a:t>که شامل </a:t>
            </a:r>
            <a:r>
              <a:rPr lang="fa-IR" sz="3200" dirty="0"/>
              <a:t>معاینه چشم، پوست، قلب و ریه، تیروئید، پستان‌ها، شکم و </a:t>
            </a:r>
            <a:r>
              <a:rPr lang="fa-IR" sz="3200" dirty="0" smtClean="0"/>
              <a:t>اندام‌هاست و </a:t>
            </a:r>
            <a:r>
              <a:rPr lang="fa-IR" sz="3200" dirty="0"/>
              <a:t>همچنین بررسی ابتلا به بیماری یا ناهنجاری توسط پزشک و ماما انجام می‌شود. </a:t>
            </a:r>
            <a:endParaRPr lang="fa-IR" sz="3200" dirty="0" smtClean="0"/>
          </a:p>
          <a:p>
            <a:pPr marL="0" indent="0" algn="justLow">
              <a:buNone/>
            </a:pPr>
            <a:endParaRPr lang="fa-IR" sz="3200" b="1" dirty="0" smtClean="0"/>
          </a:p>
          <a:p>
            <a:pPr marL="0" indent="0" algn="justLow">
              <a:buNone/>
            </a:pPr>
            <a:r>
              <a:rPr lang="fa-IR" sz="3200" b="1" dirty="0" smtClean="0"/>
              <a:t>لازم </a:t>
            </a:r>
            <a:r>
              <a:rPr lang="fa-IR" sz="3200" b="1" dirty="0"/>
              <a:t>است بهورز در اولین ملاقات بارداری مادر را جهت انجام این معاینات ارجاع غیرفوری دهد.</a:t>
            </a:r>
          </a:p>
          <a:p>
            <a:pPr algn="just"/>
            <a:endParaRPr lang="fa-IR" sz="3200" b="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9174951"/>
      </p:ext>
    </p:extLst>
  </p:cSld>
  <p:clrMapOvr>
    <a:masterClrMapping/>
  </p:clrMapOvr>
  <mc:AlternateContent xmlns:mc="http://schemas.openxmlformats.org/markup-compatibility/2006" xmlns:p14="http://schemas.microsoft.com/office/powerpoint/2010/main">
    <mc:Choice Requires="p14">
      <p:transition spd="slow" p14:dur="2000" advTm="27642"/>
    </mc:Choice>
    <mc:Fallback xmlns="">
      <p:transition spd="slow" advTm="2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خلاصه مطالب و نتیجه </a:t>
            </a:r>
            <a:r>
              <a:rPr lang="fa-IR" b="1" dirty="0" smtClean="0"/>
              <a:t>گیری</a:t>
            </a:r>
            <a:endParaRPr lang="fa-IR" dirty="0"/>
          </a:p>
        </p:txBody>
      </p:sp>
      <p:sp>
        <p:nvSpPr>
          <p:cNvPr id="3" name="Content Placeholder 2"/>
          <p:cNvSpPr>
            <a:spLocks noGrp="1"/>
          </p:cNvSpPr>
          <p:nvPr>
            <p:ph idx="1"/>
          </p:nvPr>
        </p:nvSpPr>
        <p:spPr>
          <a:xfrm>
            <a:off x="631065" y="1690688"/>
            <a:ext cx="10856889" cy="4486275"/>
          </a:xfrm>
        </p:spPr>
        <p:txBody>
          <a:bodyPr>
            <a:normAutofit/>
          </a:bodyPr>
          <a:lstStyle/>
          <a:p>
            <a:pPr algn="justLow">
              <a:lnSpc>
                <a:spcPct val="100000"/>
              </a:lnSpc>
            </a:pPr>
            <a:r>
              <a:rPr lang="fa-IR" sz="3200" dirty="0" smtClean="0"/>
              <a:t>بهتراست از هفته 20 بارداری در هر ملاقات صدای قلب جنین به مدت یک دقیقه کامل شمارش می گردد. تعداد طبیعی صدای قلب جنین 160-110 بار در دقیقه می باشد. در صورت غیر طبیعی بودن تعداد ضربان قلب جنین ارجاع به ماما یا پزشک داده می شود.</a:t>
            </a:r>
          </a:p>
          <a:p>
            <a:pPr algn="justLow">
              <a:lnSpc>
                <a:spcPct val="100000"/>
              </a:lnSpc>
            </a:pPr>
            <a:r>
              <a:rPr lang="fa-IR" sz="3200" dirty="0"/>
              <a:t>در نیمه دوم بارداری معاینات شکمی طی 4 مانور لئوپولد انجام می گردد</a:t>
            </a:r>
            <a:r>
              <a:rPr lang="fa-IR" sz="3200" dirty="0" smtClean="0"/>
              <a:t>.</a:t>
            </a:r>
          </a:p>
          <a:p>
            <a:pPr algn="justLow">
              <a:lnSpc>
                <a:spcPct val="100000"/>
              </a:lnSpc>
            </a:pPr>
            <a:r>
              <a:rPr lang="fa-IR" sz="3200" dirty="0"/>
              <a:t>پوست از نظر زردی و بثورات معاینه می شود.</a:t>
            </a:r>
          </a:p>
          <a:p>
            <a:pPr algn="justLow">
              <a:lnSpc>
                <a:spcPct val="100000"/>
              </a:lnSpc>
            </a:pPr>
            <a:r>
              <a:rPr lang="fa-IR" sz="3200" dirty="0"/>
              <a:t>اندامها از نظر وجود ادم ، سردی و کبودی معاینه می </a:t>
            </a:r>
            <a:r>
              <a:rPr lang="fa-IR" sz="3200" dirty="0" smtClean="0"/>
              <a:t>شود.</a:t>
            </a:r>
            <a:endParaRPr lang="fa-IR" sz="3200" b="0" dirty="0" smtClean="0"/>
          </a:p>
          <a:p>
            <a:endParaRPr lang="fa-IR" sz="3200" b="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9399948"/>
      </p:ext>
    </p:extLst>
  </p:cSld>
  <p:clrMapOvr>
    <a:masterClrMapping/>
  </p:clrMapOvr>
  <mc:AlternateContent xmlns:mc="http://schemas.openxmlformats.org/markup-compatibility/2006" xmlns:p14="http://schemas.microsoft.com/office/powerpoint/2010/main">
    <mc:Choice Requires="p14">
      <p:transition spd="slow" p14:dur="2000" advTm="42892"/>
    </mc:Choice>
    <mc:Fallback xmlns="">
      <p:transition spd="slow" advTm="42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خلاصه مطالب و نتیجه </a:t>
            </a:r>
            <a:r>
              <a:rPr lang="fa-IR" b="1" dirty="0" smtClean="0"/>
              <a:t>گیری ادامه ...</a:t>
            </a:r>
            <a:endParaRPr lang="fa-IR" dirty="0"/>
          </a:p>
        </p:txBody>
      </p:sp>
      <p:sp>
        <p:nvSpPr>
          <p:cNvPr id="3" name="Content Placeholder 2"/>
          <p:cNvSpPr>
            <a:spLocks noGrp="1"/>
          </p:cNvSpPr>
          <p:nvPr>
            <p:ph idx="1"/>
          </p:nvPr>
        </p:nvSpPr>
        <p:spPr>
          <a:xfrm>
            <a:off x="631065" y="1825625"/>
            <a:ext cx="10856889" cy="4351338"/>
          </a:xfrm>
        </p:spPr>
        <p:txBody>
          <a:bodyPr>
            <a:normAutofit/>
          </a:bodyPr>
          <a:lstStyle/>
          <a:p>
            <a:pPr algn="justLow">
              <a:lnSpc>
                <a:spcPct val="100000"/>
              </a:lnSpc>
            </a:pPr>
            <a:r>
              <a:rPr lang="fa-IR" sz="3200" b="0" dirty="0" smtClean="0"/>
              <a:t>چشم از نظر زردی و رنگ پریدگی معاینه می شود. </a:t>
            </a:r>
            <a:r>
              <a:rPr lang="fa-IR" sz="3200" dirty="0" smtClean="0"/>
              <a:t>کم</a:t>
            </a:r>
            <a:r>
              <a:rPr lang="fa-IR" sz="3200" b="0" dirty="0" smtClean="0"/>
              <a:t> رنگ بودن ملتحمه چشم به همراه کم رنگ بودن مخاط، زبان، بستر ناخن ها و یا کف دست مادر رنگ پریدگی شدید است.</a:t>
            </a:r>
            <a:endParaRPr lang="fa-IR" sz="3200" dirty="0" smtClean="0"/>
          </a:p>
          <a:p>
            <a:pPr algn="justLow">
              <a:lnSpc>
                <a:spcPct val="100000"/>
              </a:lnSpc>
            </a:pPr>
            <a:r>
              <a:rPr lang="fa-IR" sz="3200" dirty="0"/>
              <a:t>دهان </a:t>
            </a:r>
            <a:r>
              <a:rPr lang="fa-IR" sz="3200" dirty="0" smtClean="0"/>
              <a:t>و دندان </a:t>
            </a:r>
            <a:r>
              <a:rPr lang="fa-IR" sz="3200" dirty="0"/>
              <a:t>از نظر پوسیدگی، جرم دندان، التهاب لثه، عفونت و آبسه در ملاقات اول، دوم و سوم مادرمعاینه می شود</a:t>
            </a:r>
            <a:r>
              <a:rPr lang="fa-IR" sz="3200" dirty="0" smtClean="0"/>
              <a:t>.</a:t>
            </a:r>
          </a:p>
          <a:p>
            <a:pPr algn="justLow">
              <a:lnSpc>
                <a:spcPct val="100000"/>
              </a:lnSpc>
            </a:pPr>
            <a:r>
              <a:rPr lang="fa-IR" sz="3200" dirty="0"/>
              <a:t>انجام </a:t>
            </a:r>
            <a:r>
              <a:rPr lang="fa-IR" sz="3200" dirty="0" smtClean="0"/>
              <a:t>و ثبت </a:t>
            </a:r>
            <a:r>
              <a:rPr lang="fa-IR" sz="3200" dirty="0"/>
              <a:t>معاینه با کیفیت </a:t>
            </a:r>
            <a:r>
              <a:rPr lang="fa-IR" sz="3200" dirty="0" smtClean="0"/>
              <a:t>مادرباردار، </a:t>
            </a:r>
            <a:r>
              <a:rPr lang="fa-IR" sz="3200" dirty="0"/>
              <a:t>تشخیص به موقع عوارض و مشکلات احتمالی مادر و مداخله مناسب ضامن سلامت مادر، جنین </a:t>
            </a:r>
            <a:r>
              <a:rPr lang="fa-IR" sz="3200" dirty="0" smtClean="0"/>
              <a:t>و نوزاد </a:t>
            </a:r>
            <a:r>
              <a:rPr lang="fa-IR" sz="3200" dirty="0"/>
              <a:t>می باشد.</a:t>
            </a:r>
          </a:p>
          <a:p>
            <a:pPr algn="just">
              <a:lnSpc>
                <a:spcPct val="100000"/>
              </a:lnSpc>
            </a:pPr>
            <a:endParaRPr lang="fa-IR" sz="3200" dirty="0"/>
          </a:p>
          <a:p>
            <a:pPr algn="just">
              <a:lnSpc>
                <a:spcPct val="100000"/>
              </a:lnSpc>
            </a:pPr>
            <a:endParaRPr lang="fa-IR" sz="3200" dirty="0" smtClean="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5811688"/>
      </p:ext>
    </p:extLst>
  </p:cSld>
  <p:clrMapOvr>
    <a:masterClrMapping/>
  </p:clrMapOvr>
  <mc:AlternateContent xmlns:mc="http://schemas.openxmlformats.org/markup-compatibility/2006" xmlns:p14="http://schemas.microsoft.com/office/powerpoint/2010/main">
    <mc:Choice Requires="p14">
      <p:transition spd="slow" p14:dur="2000" advTm="64864"/>
    </mc:Choice>
    <mc:Fallback xmlns="">
      <p:transition spd="slow" advTm="6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پرسش و تمرین (نظری – عملی)</a:t>
            </a:r>
            <a:endParaRPr lang="fa-IR" b="1" dirty="0"/>
          </a:p>
        </p:txBody>
      </p:sp>
      <p:sp>
        <p:nvSpPr>
          <p:cNvPr id="3" name="Content Placeholder 2"/>
          <p:cNvSpPr>
            <a:spLocks noGrp="1"/>
          </p:cNvSpPr>
          <p:nvPr>
            <p:ph idx="1"/>
          </p:nvPr>
        </p:nvSpPr>
        <p:spPr>
          <a:xfrm>
            <a:off x="838200" y="1825625"/>
            <a:ext cx="10515600" cy="4026535"/>
          </a:xfrm>
        </p:spPr>
        <p:txBody>
          <a:bodyPr>
            <a:noAutofit/>
          </a:bodyPr>
          <a:lstStyle/>
          <a:p>
            <a:pPr marL="514350" lvl="0" indent="-514350" algn="justLow">
              <a:lnSpc>
                <a:spcPct val="100000"/>
              </a:lnSpc>
              <a:buAutoNum type="arabicPeriod"/>
            </a:pPr>
            <a:r>
              <a:rPr lang="fa-IR" dirty="0" smtClean="0"/>
              <a:t>معاینه </a:t>
            </a:r>
            <a:r>
              <a:rPr lang="fa-IR" dirty="0"/>
              <a:t>شکمی (مانورهای لئوپولد) را توضیح داده و بطور عملی نشان دهید</a:t>
            </a:r>
            <a:r>
              <a:rPr lang="fa-IR" dirty="0" smtClean="0"/>
              <a:t>.</a:t>
            </a:r>
          </a:p>
          <a:p>
            <a:pPr marL="0" lvl="0" indent="0" algn="justLow">
              <a:buNone/>
            </a:pPr>
            <a:r>
              <a:rPr lang="fa-IR" dirty="0" smtClean="0"/>
              <a:t>2. </a:t>
            </a:r>
            <a:r>
              <a:rPr lang="fa-IR" dirty="0"/>
              <a:t>نحوه شنیدن و شمارش تعداد ضربان قلب جنين را توضیح داده و بطور عملی نشان دهید.</a:t>
            </a:r>
          </a:p>
          <a:p>
            <a:pPr marL="0" lvl="0" indent="0" algn="justLow">
              <a:buNone/>
            </a:pPr>
            <a:r>
              <a:rPr lang="fa-IR" dirty="0" smtClean="0"/>
              <a:t>3. </a:t>
            </a:r>
            <a:r>
              <a:rPr lang="fa-IR" dirty="0"/>
              <a:t>نحوه معاینه چشم مادر باردار را توضیح داده و بطور عملی نشان دهید.</a:t>
            </a:r>
          </a:p>
          <a:p>
            <a:pPr marL="0" indent="0" algn="justLow">
              <a:buNone/>
            </a:pPr>
            <a:r>
              <a:rPr lang="fa-IR" dirty="0" smtClean="0"/>
              <a:t>4. </a:t>
            </a:r>
            <a:r>
              <a:rPr lang="fa-IR" dirty="0"/>
              <a:t>نحوه معاینه پوست مادر باردار را توضیح داده و بطور عملی نشان دهید. </a:t>
            </a:r>
          </a:p>
          <a:p>
            <a:pPr marL="0" indent="0" algn="justLow">
              <a:buNone/>
            </a:pPr>
            <a:r>
              <a:rPr lang="fa-IR" dirty="0" smtClean="0"/>
              <a:t>5. </a:t>
            </a:r>
            <a:r>
              <a:rPr lang="fa-IR" dirty="0"/>
              <a:t>نحوه معاینه اندام های  مادر باردار را توضیح داده و بطور عملی نشان دهید. </a:t>
            </a:r>
          </a:p>
          <a:p>
            <a:pPr marL="0" indent="0" algn="justLow">
              <a:buNone/>
            </a:pPr>
            <a:r>
              <a:rPr lang="fa-IR" dirty="0" smtClean="0"/>
              <a:t>6. </a:t>
            </a:r>
            <a:r>
              <a:rPr lang="fa-IR" dirty="0"/>
              <a:t>نحوه وزمان انجام معاینه دهان ودندان مادر باردار را توضیح داده و بطور عملی نشان دهید. </a:t>
            </a:r>
          </a:p>
        </p:txBody>
      </p:sp>
    </p:spTree>
    <p:extLst>
      <p:ext uri="{BB962C8B-B14F-4D97-AF65-F5344CB8AC3E}">
        <p14:creationId xmlns:p14="http://schemas.microsoft.com/office/powerpoint/2010/main" val="2551494355"/>
      </p:ext>
    </p:extLst>
  </p:cSld>
  <p:clrMapOvr>
    <a:masterClrMapping/>
  </p:clrMapOvr>
  <mc:AlternateContent xmlns:mc="http://schemas.openxmlformats.org/markup-compatibility/2006" xmlns:p14="http://schemas.microsoft.com/office/powerpoint/2010/main">
    <mc:Choice Requires="p14">
      <p:transition spd="slow" p14:dur="2000" advTm="4954"/>
    </mc:Choice>
    <mc:Fallback xmlns="">
      <p:transition spd="slow" advTm="495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فهرست منابع</a:t>
            </a:r>
            <a:endParaRPr lang="fa-IR" dirty="0"/>
          </a:p>
        </p:txBody>
      </p:sp>
      <p:sp>
        <p:nvSpPr>
          <p:cNvPr id="3" name="Content Placeholder 2"/>
          <p:cNvSpPr>
            <a:spLocks noGrp="1"/>
          </p:cNvSpPr>
          <p:nvPr>
            <p:ph idx="1"/>
          </p:nvPr>
        </p:nvSpPr>
        <p:spPr/>
        <p:txBody>
          <a:bodyPr>
            <a:normAutofit/>
          </a:bodyPr>
          <a:lstStyle/>
          <a:p>
            <a:pPr algn="justLow">
              <a:lnSpc>
                <a:spcPct val="100000"/>
              </a:lnSpc>
            </a:pPr>
            <a:r>
              <a:rPr lang="fa-IR" b="0" dirty="0" smtClean="0"/>
              <a:t>محتوای </a:t>
            </a:r>
            <a:r>
              <a:rPr lang="fa-IR" b="0" dirty="0"/>
              <a:t>آموزشی سلامت مادران دانشگاه علوم پزشکی </a:t>
            </a:r>
            <a:r>
              <a:rPr lang="fa-IR" b="0" dirty="0" smtClean="0"/>
              <a:t>مشهد</a:t>
            </a:r>
            <a:r>
              <a:rPr lang="fa-IR" dirty="0"/>
              <a:t>؛ مجموعه جزوات مراکز آموزش بهورزی؛ </a:t>
            </a:r>
            <a:r>
              <a:rPr lang="fa-IR" b="0" dirty="0" smtClean="0"/>
              <a:t>زمستان95</a:t>
            </a:r>
          </a:p>
          <a:p>
            <a:pPr algn="justLow">
              <a:lnSpc>
                <a:spcPct val="100000"/>
              </a:lnSpc>
            </a:pPr>
            <a:r>
              <a:rPr lang="fa-IR" b="0" dirty="0"/>
              <a:t>وزارت بهداشت، درمان وآموزش </a:t>
            </a:r>
            <a:r>
              <a:rPr lang="fa-IR" b="0" dirty="0" smtClean="0"/>
              <a:t>پزشکی، دفتر سلامت خانواده و جمعیت، اداره سلامت مادران؛ برنامه </a:t>
            </a:r>
            <a:r>
              <a:rPr lang="fa-IR" b="0" dirty="0"/>
              <a:t>كشوري مادري </a:t>
            </a:r>
            <a:r>
              <a:rPr lang="fa-IR" b="0" dirty="0" smtClean="0"/>
              <a:t>ايمن، </a:t>
            </a:r>
            <a:r>
              <a:rPr lang="fa-IR" b="0" dirty="0"/>
              <a:t>مراقبت هاي ادغام يافته سلامت </a:t>
            </a:r>
            <a:r>
              <a:rPr lang="fa-IR" b="0" dirty="0" smtClean="0"/>
              <a:t>مادران (راهنمای </a:t>
            </a:r>
            <a:r>
              <a:rPr lang="fa-IR" b="0" dirty="0"/>
              <a:t>خدمات خارج بیمارستانی</a:t>
            </a:r>
            <a:r>
              <a:rPr lang="fa-IR" b="0" dirty="0" smtClean="0"/>
              <a:t>)، </a:t>
            </a:r>
            <a:r>
              <a:rPr lang="fa-IR" b="0" dirty="0"/>
              <a:t>ویژه دانش آموخته </a:t>
            </a:r>
            <a:r>
              <a:rPr lang="fa-IR" b="0" dirty="0" smtClean="0"/>
              <a:t>غیرمامایی، سطح اول، تجدید </a:t>
            </a:r>
            <a:r>
              <a:rPr lang="fa-IR" b="0" dirty="0"/>
              <a:t>نظر </a:t>
            </a:r>
            <a:r>
              <a:rPr lang="fa-IR" b="0" dirty="0" smtClean="0"/>
              <a:t>هفتم؛ اصفهان؛  پدیده گویا؛ 1395</a:t>
            </a:r>
          </a:p>
          <a:p>
            <a:pPr algn="justLow">
              <a:lnSpc>
                <a:spcPct val="100000"/>
              </a:lnSpc>
            </a:pPr>
            <a:r>
              <a:rPr lang="fa-IR" b="0" dirty="0" smtClean="0"/>
              <a:t>آخرین </a:t>
            </a:r>
            <a:r>
              <a:rPr lang="fa-IR" b="0" dirty="0"/>
              <a:t>دستورالعملهای وزارت بهداشت، درمان و آموزش پزشکی</a:t>
            </a:r>
          </a:p>
          <a:p>
            <a:endParaRPr lang="fa-IR" sz="3000" b="0" dirty="0"/>
          </a:p>
        </p:txBody>
      </p:sp>
    </p:spTree>
    <p:extLst>
      <p:ext uri="{BB962C8B-B14F-4D97-AF65-F5344CB8AC3E}">
        <p14:creationId xmlns:p14="http://schemas.microsoft.com/office/powerpoint/2010/main" val="3229529219"/>
      </p:ext>
    </p:extLst>
  </p:cSld>
  <p:clrMapOvr>
    <a:masterClrMapping/>
  </p:clrMapOvr>
  <mc:AlternateContent xmlns:mc="http://schemas.openxmlformats.org/markup-compatibility/2006" xmlns:p14="http://schemas.microsoft.com/office/powerpoint/2010/main">
    <mc:Choice Requires="p14">
      <p:transition spd="slow" p14:dur="2000" advTm="75844"/>
    </mc:Choice>
    <mc:Fallback xmlns="">
      <p:transition spd="slow" advTm="75844"/>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133600" y="1447801"/>
            <a:ext cx="7772400" cy="1470025"/>
          </a:xfrm>
        </p:spPr>
        <p:txBody>
          <a:bodyPr>
            <a:normAutofit fontScale="90000"/>
          </a:bodyPr>
          <a:lstStyle/>
          <a:p>
            <a:pPr rtl="1"/>
            <a:r>
              <a:rPr lang="fa-IR" b="1">
                <a:cs typeface="B Yagut" panose="00000400000000000000" pitchFamily="2" charset="-78"/>
              </a:rPr>
              <a:t> </a:t>
            </a:r>
            <a:r>
              <a:rPr lang="fa-IR" b="1" smtClean="0">
                <a:cs typeface="B Yagut" panose="00000400000000000000" pitchFamily="2" charset="-78"/>
              </a:rPr>
              <a:t/>
            </a:r>
            <a:br>
              <a:rPr lang="fa-IR" b="1" smtClean="0">
                <a:cs typeface="B Yagut" panose="00000400000000000000" pitchFamily="2" charset="-78"/>
              </a:rPr>
            </a:br>
            <a:r>
              <a:rPr lang="fa-IR" b="1">
                <a:cs typeface="B Yagut" panose="00000400000000000000" pitchFamily="2" charset="-78"/>
              </a:rPr>
              <a:t/>
            </a:r>
            <a:br>
              <a:rPr lang="fa-IR" b="1">
                <a:cs typeface="B Yagut" panose="00000400000000000000" pitchFamily="2" charset="-78"/>
              </a:rPr>
            </a:br>
            <a:r>
              <a:rPr lang="fa-IR" b="1" smtClean="0">
                <a:cs typeface="B Yagut" panose="00000400000000000000" pitchFamily="2" charset="-78"/>
              </a:rPr>
              <a:t/>
            </a:r>
            <a:br>
              <a:rPr lang="fa-IR" b="1" smtClean="0">
                <a:cs typeface="B Yagut" panose="00000400000000000000" pitchFamily="2" charset="-78"/>
              </a:rPr>
            </a:br>
            <a:r>
              <a:rPr lang="fa-IR" b="1">
                <a:cs typeface="B Yagut" panose="00000400000000000000" pitchFamily="2" charset="-78"/>
              </a:rPr>
              <a:t/>
            </a:r>
            <a:br>
              <a:rPr lang="fa-IR" b="1">
                <a:cs typeface="B Yagut" panose="00000400000000000000" pitchFamily="2" charset="-78"/>
              </a:rPr>
            </a:br>
            <a:r>
              <a:rPr lang="fa-IR" b="1" smtClean="0">
                <a:cs typeface="B Yagut" panose="00000400000000000000" pitchFamily="2" charset="-78"/>
              </a:rPr>
              <a:t>لطفاً </a:t>
            </a:r>
            <a:r>
              <a:rPr lang="fa-IR" b="1" dirty="0">
                <a:cs typeface="B Yagut" panose="00000400000000000000" pitchFamily="2" charset="-78"/>
              </a:rPr>
              <a:t>نظرات و پیشنهادات خود پیرامون این بسته آموزشی را به آدرس زیر ارسال </a:t>
            </a:r>
            <a:r>
              <a:rPr lang="fa-IR" b="1" dirty="0" smtClean="0">
                <a:cs typeface="B Yagut" panose="00000400000000000000" pitchFamily="2" charset="-78"/>
              </a:rPr>
              <a:t>کنید.</a:t>
            </a:r>
            <a:endParaRPr lang="en-US" b="1" dirty="0">
              <a:cs typeface="B Yagut" panose="00000400000000000000" pitchFamily="2" charset="-78"/>
            </a:endParaRPr>
          </a:p>
        </p:txBody>
      </p:sp>
      <p:sp>
        <p:nvSpPr>
          <p:cNvPr id="5" name="Subtitle 4"/>
          <p:cNvSpPr>
            <a:spLocks noGrp="1"/>
          </p:cNvSpPr>
          <p:nvPr>
            <p:ph type="subTitle" idx="1"/>
          </p:nvPr>
        </p:nvSpPr>
        <p:spPr>
          <a:xfrm>
            <a:off x="2895600" y="3200400"/>
            <a:ext cx="6400800" cy="1752600"/>
          </a:xfrm>
        </p:spPr>
        <p:txBody>
          <a:bodyPr>
            <a:normAutofit/>
          </a:bodyPr>
          <a:lstStyle/>
          <a:p>
            <a:pPr rtl="1"/>
            <a:r>
              <a:rPr lang="fa-IR" dirty="0">
                <a:solidFill>
                  <a:schemeClr val="tx1"/>
                </a:solidFill>
                <a:cs typeface="B Yagut" panose="00000400000000000000" pitchFamily="2" charset="-78"/>
              </a:rPr>
              <a:t> </a:t>
            </a:r>
            <a:r>
              <a:rPr lang="fa-IR" dirty="0" smtClean="0">
                <a:solidFill>
                  <a:schemeClr val="tx1"/>
                </a:solidFill>
                <a:cs typeface="B Yagut" panose="00000400000000000000" pitchFamily="2" charset="-78"/>
              </a:rPr>
              <a:t>معاونت بهداشتی دانشگاه </a:t>
            </a:r>
            <a:r>
              <a:rPr lang="fa-IR" dirty="0">
                <a:solidFill>
                  <a:schemeClr val="tx1"/>
                </a:solidFill>
                <a:cs typeface="B Yagut" panose="00000400000000000000" pitchFamily="2" charset="-78"/>
              </a:rPr>
              <a:t>علوم پزشکی و خدمات بهداشتی درمانی </a:t>
            </a:r>
            <a:r>
              <a:rPr lang="fa-IR" dirty="0" smtClean="0">
                <a:solidFill>
                  <a:schemeClr val="tx1"/>
                </a:solidFill>
                <a:cs typeface="B Yagut" panose="00000400000000000000" pitchFamily="2" charset="-78"/>
              </a:rPr>
              <a:t>مشهد واحد آموزش بهورزی </a:t>
            </a:r>
            <a:endParaRPr lang="fa-IR" dirty="0">
              <a:solidFill>
                <a:schemeClr val="tx1"/>
              </a:solidFill>
              <a:cs typeface="B Yagut" panose="00000400000000000000" pitchFamily="2" charset="-78"/>
            </a:endParaRPr>
          </a:p>
        </p:txBody>
      </p:sp>
    </p:spTree>
    <p:extLst>
      <p:ext uri="{BB962C8B-B14F-4D97-AF65-F5344CB8AC3E}">
        <p14:creationId xmlns:p14="http://schemas.microsoft.com/office/powerpoint/2010/main" val="196172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a:cs typeface="B Yagut" panose="00000400000000000000" pitchFamily="2" charset="-78"/>
              </a:rPr>
              <a:t> اهداف آموزشی</a:t>
            </a:r>
            <a:endParaRPr lang="en-US" b="1" dirty="0">
              <a:cs typeface="B Yagut" panose="00000400000000000000" pitchFamily="2" charset="-78"/>
            </a:endParaRPr>
          </a:p>
        </p:txBody>
      </p:sp>
      <p:sp>
        <p:nvSpPr>
          <p:cNvPr id="8" name="Content Placeholder 7"/>
          <p:cNvSpPr>
            <a:spLocks noGrp="1"/>
          </p:cNvSpPr>
          <p:nvPr>
            <p:ph idx="1"/>
          </p:nvPr>
        </p:nvSpPr>
        <p:spPr>
          <a:xfrm>
            <a:off x="838200" y="1571222"/>
            <a:ext cx="10515600" cy="5070877"/>
          </a:xfrm>
        </p:spPr>
        <p:txBody>
          <a:bodyPr>
            <a:normAutofit/>
          </a:bodyPr>
          <a:lstStyle/>
          <a:p>
            <a:pPr marL="0" indent="0">
              <a:buNone/>
            </a:pPr>
            <a:r>
              <a:rPr lang="fa-IR" sz="3200" b="1" dirty="0">
                <a:cs typeface="B Yagut" panose="00000400000000000000" pitchFamily="2" charset="-78"/>
              </a:rPr>
              <a:t>انتظار می‌رود فراگیر پس از مطالعه این درس بتوانند</a:t>
            </a:r>
            <a:r>
              <a:rPr lang="fa-IR" sz="3200" b="1" dirty="0" smtClean="0">
                <a:cs typeface="B Yagut" panose="00000400000000000000" pitchFamily="2" charset="-78"/>
              </a:rPr>
              <a:t>:</a:t>
            </a:r>
            <a:endParaRPr lang="en-US" sz="3200" b="1" dirty="0">
              <a:cs typeface="B Yagut" panose="00000400000000000000" pitchFamily="2" charset="-78"/>
            </a:endParaRPr>
          </a:p>
          <a:p>
            <a:pPr lvl="0" algn="justLow"/>
            <a:r>
              <a:rPr lang="fa-IR" sz="3000" dirty="0" smtClean="0"/>
              <a:t>معاینه شکمی (مانورهای لئوپولد) را بدرستی انجام دهند.</a:t>
            </a:r>
          </a:p>
          <a:p>
            <a:pPr algn="justLow">
              <a:lnSpc>
                <a:spcPct val="110000"/>
              </a:lnSpc>
            </a:pPr>
            <a:r>
              <a:rPr lang="fa-IR" sz="3000" dirty="0"/>
              <a:t>نحوه سمع صداي قلب جنين را توضيح دهند.</a:t>
            </a:r>
            <a:endParaRPr lang="en-US" sz="3000" dirty="0"/>
          </a:p>
          <a:p>
            <a:pPr lvl="0" algn="justLow">
              <a:lnSpc>
                <a:spcPct val="110000"/>
              </a:lnSpc>
            </a:pPr>
            <a:r>
              <a:rPr lang="fa-IR" sz="3000" dirty="0"/>
              <a:t>تعداد ضربان قلب جنين را سمع کرده و بشمارند.</a:t>
            </a:r>
          </a:p>
          <a:p>
            <a:pPr lvl="0" algn="justLow">
              <a:lnSpc>
                <a:spcPct val="110000"/>
              </a:lnSpc>
            </a:pPr>
            <a:r>
              <a:rPr lang="fa-IR" sz="3000" dirty="0"/>
              <a:t>معاینه چشم مادر باردار را انجام داده </a:t>
            </a:r>
            <a:r>
              <a:rPr lang="fa-IR" sz="3000" dirty="0" smtClean="0"/>
              <a:t>و نتیجه </a:t>
            </a:r>
            <a:r>
              <a:rPr lang="fa-IR" sz="3000" dirty="0"/>
              <a:t>را تفسیر نمایند.</a:t>
            </a:r>
            <a:endParaRPr lang="en-US" sz="3000" dirty="0"/>
          </a:p>
          <a:p>
            <a:pPr algn="justLow">
              <a:lnSpc>
                <a:spcPct val="110000"/>
              </a:lnSpc>
            </a:pPr>
            <a:r>
              <a:rPr lang="fa-IR" sz="3000" dirty="0"/>
              <a:t>معاینه پوست مادر باردار را انجام داده </a:t>
            </a:r>
            <a:r>
              <a:rPr lang="fa-IR" sz="3000" dirty="0" smtClean="0"/>
              <a:t>و نتیجه </a:t>
            </a:r>
            <a:r>
              <a:rPr lang="fa-IR" sz="3000" dirty="0"/>
              <a:t>را تفسیر نمایند.</a:t>
            </a:r>
            <a:endParaRPr lang="en-US" sz="3000" dirty="0"/>
          </a:p>
          <a:p>
            <a:pPr algn="justLow">
              <a:lnSpc>
                <a:spcPct val="110000"/>
              </a:lnSpc>
            </a:pPr>
            <a:r>
              <a:rPr lang="fa-IR" sz="3000" dirty="0"/>
              <a:t>معاینه اندام های  مادر باردار را انجام داده </a:t>
            </a:r>
            <a:r>
              <a:rPr lang="fa-IR" sz="3000" dirty="0" smtClean="0"/>
              <a:t>و نتیجه </a:t>
            </a:r>
            <a:r>
              <a:rPr lang="fa-IR" sz="3000" dirty="0"/>
              <a:t>را تفسیر نمایند.</a:t>
            </a:r>
            <a:endParaRPr lang="en-US" sz="3000" dirty="0"/>
          </a:p>
          <a:p>
            <a:pPr algn="justLow">
              <a:lnSpc>
                <a:spcPct val="110000"/>
              </a:lnSpc>
            </a:pPr>
            <a:r>
              <a:rPr lang="fa-IR" sz="3000" dirty="0"/>
              <a:t>زمان انجام معاینه دهان </a:t>
            </a:r>
            <a:r>
              <a:rPr lang="fa-IR" sz="3000" dirty="0" smtClean="0"/>
              <a:t>و دندان </a:t>
            </a:r>
            <a:r>
              <a:rPr lang="fa-IR" sz="3000" dirty="0"/>
              <a:t>مادر را بیان کنند.</a:t>
            </a:r>
          </a:p>
          <a:p>
            <a:pPr lvl="0"/>
            <a:endParaRPr lang="en-US" sz="3200" dirty="0"/>
          </a:p>
          <a:p>
            <a:pPr lvl="0"/>
            <a:endParaRPr lang="en-US" sz="4800" dirty="0">
              <a:cs typeface="B Yagut"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3414315"/>
      </p:ext>
    </p:extLst>
  </p:cSld>
  <p:clrMapOvr>
    <a:masterClrMapping/>
  </p:clrMapOvr>
  <mc:AlternateContent xmlns:mc="http://schemas.openxmlformats.org/markup-compatibility/2006" xmlns:p14="http://schemas.microsoft.com/office/powerpoint/2010/main">
    <mc:Choice Requires="p14">
      <p:transition spd="slow" p14:dur="2000" advTm="43881"/>
    </mc:Choice>
    <mc:Fallback xmlns="">
      <p:transition spd="slow" advTm="4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a:cs typeface="B Yagut" panose="00000400000000000000" pitchFamily="2" charset="-78"/>
              </a:rPr>
              <a:t>فهرست عناوین:</a:t>
            </a:r>
            <a:br>
              <a:rPr lang="fa-IR" b="1" dirty="0">
                <a:cs typeface="B Yagut" panose="00000400000000000000" pitchFamily="2" charset="-78"/>
              </a:rPr>
            </a:br>
            <a:endParaRPr lang="en-US" b="1" dirty="0">
              <a:cs typeface="B Yagut" panose="00000400000000000000" pitchFamily="2" charset="-78"/>
            </a:endParaRPr>
          </a:p>
        </p:txBody>
      </p:sp>
      <p:sp>
        <p:nvSpPr>
          <p:cNvPr id="8" name="Content Placeholder 7"/>
          <p:cNvSpPr>
            <a:spLocks noGrp="1"/>
          </p:cNvSpPr>
          <p:nvPr>
            <p:ph idx="1"/>
          </p:nvPr>
        </p:nvSpPr>
        <p:spPr>
          <a:xfrm>
            <a:off x="909928" y="1171976"/>
            <a:ext cx="10515600" cy="5174903"/>
          </a:xfrm>
        </p:spPr>
        <p:txBody>
          <a:bodyPr>
            <a:normAutofit fontScale="92500" lnSpcReduction="20000"/>
          </a:bodyPr>
          <a:lstStyle/>
          <a:p>
            <a:pPr algn="r" rtl="1"/>
            <a:r>
              <a:rPr lang="fa-IR" sz="3200" b="0" dirty="0" smtClean="0"/>
              <a:t> </a:t>
            </a:r>
            <a:r>
              <a:rPr lang="fa-IR" sz="3000" b="0" dirty="0" smtClean="0"/>
              <a:t>مقدمه</a:t>
            </a:r>
          </a:p>
          <a:p>
            <a:pPr algn="r" rtl="1"/>
            <a:r>
              <a:rPr lang="fa-IR" sz="3000" b="0" dirty="0" smtClean="0"/>
              <a:t>معاینه شکمی</a:t>
            </a:r>
          </a:p>
          <a:p>
            <a:r>
              <a:rPr lang="fa-IR" sz="3000" dirty="0"/>
              <a:t>شنیدن ضربان قلب </a:t>
            </a:r>
            <a:r>
              <a:rPr lang="fa-IR" sz="3000" dirty="0" smtClean="0"/>
              <a:t>جنین</a:t>
            </a:r>
          </a:p>
          <a:p>
            <a:r>
              <a:rPr lang="fa-IR" sz="3000" dirty="0"/>
              <a:t>معاینه چشم</a:t>
            </a:r>
          </a:p>
          <a:p>
            <a:r>
              <a:rPr lang="fa-IR" sz="3000" dirty="0"/>
              <a:t> رنگ پریدگی شدید</a:t>
            </a:r>
          </a:p>
          <a:p>
            <a:r>
              <a:rPr lang="fa-IR" sz="3000" dirty="0"/>
              <a:t> معاینه پوست</a:t>
            </a:r>
          </a:p>
          <a:p>
            <a:r>
              <a:rPr lang="fa-IR" sz="3000" dirty="0"/>
              <a:t> معاینه اندام ها</a:t>
            </a:r>
          </a:p>
          <a:p>
            <a:r>
              <a:rPr lang="fa-IR" sz="3000" dirty="0"/>
              <a:t> معاینه دهان </a:t>
            </a:r>
            <a:r>
              <a:rPr lang="fa-IR" sz="3000" dirty="0" smtClean="0"/>
              <a:t>ودندان</a:t>
            </a:r>
          </a:p>
          <a:p>
            <a:r>
              <a:rPr lang="fa-IR" sz="3000" dirty="0" smtClean="0"/>
              <a:t>معاینه فیزیکی</a:t>
            </a:r>
            <a:endParaRPr lang="en-US" sz="3000" dirty="0"/>
          </a:p>
          <a:p>
            <a:r>
              <a:rPr lang="fa-IR" sz="3000" dirty="0"/>
              <a:t>خلاصه مطالب و نتیجه گیری</a:t>
            </a:r>
          </a:p>
          <a:p>
            <a:r>
              <a:rPr lang="fa-IR" sz="3000" dirty="0"/>
              <a:t> پرسش و </a:t>
            </a:r>
            <a:r>
              <a:rPr lang="fa-IR" sz="3000" dirty="0" smtClean="0"/>
              <a:t>تمرین (</a:t>
            </a:r>
            <a:r>
              <a:rPr lang="fa-IR" sz="3000" dirty="0"/>
              <a:t>نظری – عملی)</a:t>
            </a:r>
          </a:p>
          <a:p>
            <a:r>
              <a:rPr lang="fa-IR" sz="3000" dirty="0"/>
              <a:t> فهرست </a:t>
            </a:r>
            <a:r>
              <a:rPr lang="fa-IR" sz="3000" dirty="0" smtClean="0"/>
              <a:t>منابع</a:t>
            </a:r>
            <a:endParaRPr lang="fa-IR" sz="3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58258"/>
            <a:ext cx="609600" cy="609600"/>
          </a:xfrm>
          <a:prstGeom prst="rect">
            <a:avLst/>
          </a:prstGeom>
        </p:spPr>
      </p:pic>
    </p:spTree>
    <p:extLst>
      <p:ext uri="{BB962C8B-B14F-4D97-AF65-F5344CB8AC3E}">
        <p14:creationId xmlns:p14="http://schemas.microsoft.com/office/powerpoint/2010/main" val="3383701252"/>
      </p:ext>
    </p:extLst>
  </p:cSld>
  <p:clrMapOvr>
    <a:masterClrMapping/>
  </p:clrMapOvr>
  <mc:AlternateContent xmlns:mc="http://schemas.openxmlformats.org/markup-compatibility/2006" xmlns:p14="http://schemas.microsoft.com/office/powerpoint/2010/main">
    <mc:Choice Requires="p14">
      <p:transition spd="slow" p14:dur="2000" advTm="27234"/>
    </mc:Choice>
    <mc:Fallback xmlns="">
      <p:transition spd="slow" advTm="2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8672"/>
          </a:xfrm>
        </p:spPr>
        <p:txBody>
          <a:bodyPr>
            <a:normAutofit/>
          </a:bodyPr>
          <a:lstStyle/>
          <a:p>
            <a:pPr rtl="1"/>
            <a:r>
              <a:rPr lang="fa-IR" sz="4000" b="1" dirty="0" smtClean="0"/>
              <a:t>مقدمه:</a:t>
            </a:r>
            <a:endParaRPr lang="en-US" sz="4000" b="1" dirty="0"/>
          </a:p>
        </p:txBody>
      </p:sp>
      <p:sp>
        <p:nvSpPr>
          <p:cNvPr id="3" name="Content Placeholder 2"/>
          <p:cNvSpPr>
            <a:spLocks noGrp="1"/>
          </p:cNvSpPr>
          <p:nvPr>
            <p:ph idx="1"/>
          </p:nvPr>
        </p:nvSpPr>
        <p:spPr>
          <a:xfrm>
            <a:off x="876836" y="1416676"/>
            <a:ext cx="10515600" cy="4644490"/>
          </a:xfrm>
        </p:spPr>
        <p:txBody>
          <a:bodyPr>
            <a:noAutofit/>
          </a:bodyPr>
          <a:lstStyle/>
          <a:p>
            <a:pPr algn="justLow">
              <a:lnSpc>
                <a:spcPct val="100000"/>
              </a:lnSpc>
              <a:buNone/>
            </a:pPr>
            <a:r>
              <a:rPr lang="fa-IR" sz="3000" dirty="0" smtClean="0"/>
              <a:t> </a:t>
            </a:r>
            <a:r>
              <a:rPr lang="fa-IR" sz="3200" dirty="0" smtClean="0"/>
              <a:t>گرفتن </a:t>
            </a:r>
            <a:r>
              <a:rPr lang="fa-IR" sz="3200" dirty="0"/>
              <a:t>شرح حال و انجام صحیح معاینات فیزیکی به بهورز در حصول تشخیص مطمئن </a:t>
            </a:r>
            <a:r>
              <a:rPr lang="fa-IR" sz="3200" dirty="0" smtClean="0"/>
              <a:t>وضعیت مادر بسیار </a:t>
            </a:r>
            <a:r>
              <a:rPr lang="fa-IR" sz="3200" dirty="0"/>
              <a:t>کمک می کند </a:t>
            </a:r>
            <a:r>
              <a:rPr lang="fa-IR" sz="3200" dirty="0" smtClean="0"/>
              <a:t>تا </a:t>
            </a:r>
            <a:r>
              <a:rPr lang="fa-IR" sz="3200" dirty="0"/>
              <a:t>با مداخله به </a:t>
            </a:r>
            <a:r>
              <a:rPr lang="fa-IR" sz="3200" dirty="0" smtClean="0"/>
              <a:t>موقع، </a:t>
            </a:r>
            <a:r>
              <a:rPr lang="fa-IR" sz="3200" dirty="0"/>
              <a:t>عوارض بارداری را کاهش دهند و در به سلامت به پایان رساندن این مرحله زندگی به مادر باردار کمک </a:t>
            </a:r>
            <a:r>
              <a:rPr lang="fa-IR" sz="3200" dirty="0" smtClean="0"/>
              <a:t>نمایند.</a:t>
            </a:r>
          </a:p>
          <a:p>
            <a:pPr algn="justLow" rtl="1">
              <a:lnSpc>
                <a:spcPct val="100000"/>
              </a:lnSpc>
              <a:buNone/>
            </a:pPr>
            <a:r>
              <a:rPr lang="ar-SA" sz="3200" dirty="0" smtClean="0"/>
              <a:t>عملکرد </a:t>
            </a:r>
            <a:r>
              <a:rPr lang="ar-SA" sz="3200" dirty="0"/>
              <a:t>بهتر </a:t>
            </a:r>
            <a:r>
              <a:rPr lang="fa-IR" sz="3200" dirty="0"/>
              <a:t>در مراقبت مادران باردار </a:t>
            </a:r>
            <a:r>
              <a:rPr lang="ar-SA" sz="3200" dirty="0"/>
              <a:t>مستلزم </a:t>
            </a:r>
            <a:r>
              <a:rPr lang="fa-IR" sz="3200" dirty="0" smtClean="0"/>
              <a:t>داشتن </a:t>
            </a:r>
            <a:r>
              <a:rPr lang="ar-SA" sz="3200" dirty="0" smtClean="0"/>
              <a:t>دانش</a:t>
            </a:r>
            <a:r>
              <a:rPr lang="fa-IR" sz="3200" dirty="0" smtClean="0"/>
              <a:t>، </a:t>
            </a:r>
            <a:r>
              <a:rPr lang="ar-SA" sz="3200" dirty="0" smtClean="0"/>
              <a:t>مهارت </a:t>
            </a:r>
            <a:r>
              <a:rPr lang="ar-SA" sz="3200" dirty="0"/>
              <a:t>و نگرش مناسب نسبت به </a:t>
            </a:r>
            <a:r>
              <a:rPr lang="ar-SA" sz="3200" dirty="0" smtClean="0"/>
              <a:t>معاینات</a:t>
            </a:r>
            <a:r>
              <a:rPr lang="fa-IR" sz="3200" dirty="0" smtClean="0"/>
              <a:t> مادر</a:t>
            </a:r>
            <a:r>
              <a:rPr lang="ar-SA" sz="3200" dirty="0" smtClean="0"/>
              <a:t>است</a:t>
            </a:r>
            <a:r>
              <a:rPr lang="ar-SA" sz="3000" dirty="0" smtClean="0"/>
              <a:t>.</a:t>
            </a:r>
            <a:endParaRPr lang="fa-IR" sz="3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5951773"/>
      </p:ext>
    </p:extLst>
  </p:cSld>
  <p:clrMapOvr>
    <a:masterClrMapping/>
  </p:clrMapOvr>
  <mc:AlternateContent xmlns:mc="http://schemas.openxmlformats.org/markup-compatibility/2006" xmlns:p14="http://schemas.microsoft.com/office/powerpoint/2010/main">
    <mc:Choice Requires="p14">
      <p:transition spd="slow" p14:dur="2000" advTm="49467"/>
    </mc:Choice>
    <mc:Fallback xmlns="">
      <p:transition spd="slow" advTm="49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معاینه شکمی</a:t>
            </a:r>
            <a:endParaRPr lang="en-US" dirty="0"/>
          </a:p>
        </p:txBody>
      </p:sp>
      <p:sp>
        <p:nvSpPr>
          <p:cNvPr id="3" name="Content Placeholder 2"/>
          <p:cNvSpPr>
            <a:spLocks noGrp="1"/>
          </p:cNvSpPr>
          <p:nvPr>
            <p:ph idx="1"/>
          </p:nvPr>
        </p:nvSpPr>
        <p:spPr>
          <a:xfrm>
            <a:off x="838200" y="2640169"/>
            <a:ext cx="10515600" cy="3536793"/>
          </a:xfrm>
        </p:spPr>
        <p:txBody>
          <a:bodyPr>
            <a:normAutofit/>
          </a:bodyPr>
          <a:lstStyle/>
          <a:p>
            <a:pPr marL="0" indent="0" algn="justLow">
              <a:buNone/>
            </a:pPr>
            <a:r>
              <a:rPr lang="fa-IR" sz="3200" dirty="0"/>
              <a:t>تقریباً بعد از هفته 36 بارداری با لمس شکم مادر باردار می‌توان وضعیت جنین را در داخل رحم، تعیین و اعضای بدنش را حس کرد. بدین منظور از چهار نوع معاینه (مانور) با عنوان مانورهای لئوپولد استفاده می‌شود. </a:t>
            </a:r>
          </a:p>
          <a:p>
            <a:pPr marL="0" indent="0" algn="just">
              <a:buNone/>
            </a:pPr>
            <a:endParaRPr lang="en-US" sz="32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7489519"/>
      </p:ext>
    </p:extLst>
  </p:cSld>
  <p:clrMapOvr>
    <a:masterClrMapping/>
  </p:clrMapOvr>
  <mc:AlternateContent xmlns:mc="http://schemas.openxmlformats.org/markup-compatibility/2006" xmlns:p14="http://schemas.microsoft.com/office/powerpoint/2010/main">
    <mc:Choice Requires="p14">
      <p:transition spd="slow" p14:dur="2000" advTm="29632"/>
    </mc:Choice>
    <mc:Fallback xmlns="">
      <p:transition spd="slow" advTm="29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معاینه </a:t>
            </a:r>
            <a:r>
              <a:rPr lang="fa-IR" b="1" dirty="0" smtClean="0"/>
              <a:t>شکمی ادامه ...</a:t>
            </a:r>
            <a:endParaRPr lang="en-US" dirty="0"/>
          </a:p>
        </p:txBody>
      </p:sp>
      <p:sp>
        <p:nvSpPr>
          <p:cNvPr id="3" name="Content Placeholder 2"/>
          <p:cNvSpPr>
            <a:spLocks noGrp="1"/>
          </p:cNvSpPr>
          <p:nvPr>
            <p:ph idx="1"/>
          </p:nvPr>
        </p:nvSpPr>
        <p:spPr/>
        <p:txBody>
          <a:bodyPr>
            <a:normAutofit lnSpcReduction="10000"/>
          </a:bodyPr>
          <a:lstStyle/>
          <a:p>
            <a:pPr>
              <a:lnSpc>
                <a:spcPct val="110000"/>
              </a:lnSpc>
            </a:pPr>
            <a:r>
              <a:rPr lang="fa-IR" b="1" dirty="0"/>
              <a:t>نکات مورد توجه قبل از معاینه شکمی:</a:t>
            </a:r>
          </a:p>
          <a:p>
            <a:pPr marL="0" indent="0">
              <a:lnSpc>
                <a:spcPct val="110000"/>
              </a:lnSpc>
              <a:buNone/>
            </a:pPr>
            <a:r>
              <a:rPr lang="fa-IR" dirty="0" smtClean="0"/>
              <a:t>- مثانه </a:t>
            </a:r>
            <a:r>
              <a:rPr lang="fa-IR" dirty="0"/>
              <a:t>مادر باید خالی باشد. </a:t>
            </a:r>
          </a:p>
          <a:p>
            <a:pPr marL="0" indent="0">
              <a:lnSpc>
                <a:spcPct val="110000"/>
              </a:lnSpc>
              <a:buNone/>
            </a:pPr>
            <a:r>
              <a:rPr lang="fa-IR" dirty="0" smtClean="0"/>
              <a:t>- مادر </a:t>
            </a:r>
            <a:r>
              <a:rPr lang="fa-IR" dirty="0"/>
              <a:t>برروی یک تخت سفت به پشت خوابیده و پاها را به طرف شکم خم کرده و کمی باز نگه دارد. </a:t>
            </a:r>
          </a:p>
          <a:p>
            <a:pPr marL="0" indent="0">
              <a:lnSpc>
                <a:spcPct val="110000"/>
              </a:lnSpc>
              <a:buNone/>
            </a:pPr>
            <a:r>
              <a:rPr lang="fa-IR" dirty="0" smtClean="0"/>
              <a:t>- سرمادر </a:t>
            </a:r>
            <a:r>
              <a:rPr lang="fa-IR" dirty="0"/>
              <a:t>باید کمی بالاتر از سطح بدن وی باشد.</a:t>
            </a:r>
          </a:p>
          <a:p>
            <a:pPr marL="0" indent="0">
              <a:lnSpc>
                <a:spcPct val="110000"/>
              </a:lnSpc>
              <a:buNone/>
            </a:pPr>
            <a:r>
              <a:rPr lang="fa-IR" dirty="0" smtClean="0"/>
              <a:t>- فرد </a:t>
            </a:r>
            <a:r>
              <a:rPr lang="fa-IR" dirty="0"/>
              <a:t>معاینه کننده باید در یک سمت مادر بایستد.</a:t>
            </a:r>
          </a:p>
          <a:p>
            <a:pPr marL="0" indent="0">
              <a:lnSpc>
                <a:spcPct val="110000"/>
              </a:lnSpc>
              <a:buNone/>
            </a:pPr>
            <a:r>
              <a:rPr lang="fa-IR" dirty="0" smtClean="0"/>
              <a:t>- معاینه </a:t>
            </a:r>
            <a:r>
              <a:rPr lang="fa-IR" dirty="0"/>
              <a:t>کننده دست های خود را قبل از معاینه گرم نماید. </a:t>
            </a:r>
          </a:p>
          <a:p>
            <a:pPr marL="0" indent="0">
              <a:lnSpc>
                <a:spcPct val="110000"/>
              </a:lnSpc>
              <a:buNone/>
            </a:pPr>
            <a:r>
              <a:rPr lang="fa-IR" dirty="0" smtClean="0"/>
              <a:t>- اهداف انجام </a:t>
            </a:r>
            <a:r>
              <a:rPr lang="fa-IR" dirty="0"/>
              <a:t>معاینه را برای مادر توضیح دهد.</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1259642"/>
      </p:ext>
    </p:extLst>
  </p:cSld>
  <p:clrMapOvr>
    <a:masterClrMapping/>
  </p:clrMapOvr>
  <mc:AlternateContent xmlns:mc="http://schemas.openxmlformats.org/markup-compatibility/2006" xmlns:p14="http://schemas.microsoft.com/office/powerpoint/2010/main">
    <mc:Choice Requires="p14">
      <p:transition spd="slow" p14:dur="2000" advTm="28719"/>
    </mc:Choice>
    <mc:Fallback xmlns="">
      <p:transition spd="slow" advTm="28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معاینه شکمی </a:t>
            </a:r>
            <a:r>
              <a:rPr lang="fa-IR" b="1" dirty="0" smtClean="0"/>
              <a:t>ادامه ...</a:t>
            </a:r>
            <a:endParaRPr lang="en-US" dirty="0"/>
          </a:p>
        </p:txBody>
      </p:sp>
      <p:sp>
        <p:nvSpPr>
          <p:cNvPr id="3" name="Content Placeholder 2"/>
          <p:cNvSpPr>
            <a:spLocks noGrp="1"/>
          </p:cNvSpPr>
          <p:nvPr>
            <p:ph idx="1"/>
          </p:nvPr>
        </p:nvSpPr>
        <p:spPr>
          <a:xfrm>
            <a:off x="819872" y="1690688"/>
            <a:ext cx="10515600" cy="4351338"/>
          </a:xfrm>
        </p:spPr>
        <p:txBody>
          <a:bodyPr/>
          <a:lstStyle/>
          <a:p>
            <a:pPr marL="0" indent="0">
              <a:buNone/>
            </a:pPr>
            <a:r>
              <a:rPr lang="fa-IR" dirty="0" smtClean="0"/>
              <a:t> قبل </a:t>
            </a:r>
            <a:r>
              <a:rPr lang="fa-IR" dirty="0"/>
              <a:t>از لمس شکم وانجام مانورهای لئوپولد سطح شکم را از نظر تغییرات پوستی، </a:t>
            </a:r>
            <a:r>
              <a:rPr lang="fa-IR" dirty="0" smtClean="0"/>
              <a:t>ترک های حاملگی ومحل </a:t>
            </a:r>
            <a:r>
              <a:rPr lang="fa-IR" dirty="0"/>
              <a:t>برش سزارین </a:t>
            </a:r>
            <a:r>
              <a:rPr lang="fa-IR" dirty="0" smtClean="0"/>
              <a:t>یا سایر </a:t>
            </a:r>
            <a:r>
              <a:rPr lang="fa-IR" dirty="0"/>
              <a:t>اعمال جراحی مشاهده می </a:t>
            </a:r>
            <a:r>
              <a:rPr lang="fa-IR" dirty="0" smtClean="0"/>
              <a:t>نماییم.</a:t>
            </a:r>
            <a:endParaRPr lang="fa-IR" dirty="0"/>
          </a:p>
          <a:p>
            <a:endParaRPr lang="en-US" dirty="0"/>
          </a:p>
        </p:txBody>
      </p:sp>
      <p:grpSp>
        <p:nvGrpSpPr>
          <p:cNvPr id="14" name="Group 13"/>
          <p:cNvGrpSpPr/>
          <p:nvPr/>
        </p:nvGrpSpPr>
        <p:grpSpPr>
          <a:xfrm>
            <a:off x="801544" y="2642315"/>
            <a:ext cx="10489345" cy="3378471"/>
            <a:chOff x="513436" y="2798492"/>
            <a:chExt cx="10489345" cy="3378471"/>
          </a:xfrm>
        </p:grpSpPr>
        <p:pic>
          <p:nvPicPr>
            <p:cNvPr id="4" name="Picture 3"/>
            <p:cNvPicPr>
              <a:picLocks noChangeAspect="1"/>
            </p:cNvPicPr>
            <p:nvPr/>
          </p:nvPicPr>
          <p:blipFill>
            <a:blip r:embed="rId4"/>
            <a:stretch>
              <a:fillRect/>
            </a:stretch>
          </p:blipFill>
          <p:spPr>
            <a:xfrm>
              <a:off x="513436" y="2798492"/>
              <a:ext cx="2669044" cy="337846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3304421" y="2811117"/>
              <a:ext cx="2362463" cy="336584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5789688" y="2811119"/>
              <a:ext cx="1971725" cy="336584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stretch>
              <a:fillRect/>
            </a:stretch>
          </p:blipFill>
          <p:spPr>
            <a:xfrm>
              <a:off x="7887863" y="2830106"/>
              <a:ext cx="3114918" cy="165940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8"/>
            <a:stretch>
              <a:fillRect/>
            </a:stretch>
          </p:blipFill>
          <p:spPr>
            <a:xfrm>
              <a:off x="7884827" y="4564582"/>
              <a:ext cx="3117954" cy="161238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13436" y="2879494"/>
              <a:ext cx="2519324" cy="307777"/>
            </a:xfrm>
            <a:prstGeom prst="rect">
              <a:avLst/>
            </a:prstGeom>
            <a:noFill/>
          </p:spPr>
          <p:txBody>
            <a:bodyPr wrap="square" rtlCol="0">
              <a:spAutoFit/>
            </a:bodyPr>
            <a:lstStyle/>
            <a:p>
              <a:pPr algn="ctr"/>
              <a:r>
                <a:rPr lang="fa-IR" sz="1400" b="1" dirty="0" smtClean="0"/>
                <a:t>ترک های حاملگی بارداری جدید</a:t>
              </a:r>
              <a:endParaRPr lang="en-US" sz="1400" b="1" dirty="0"/>
            </a:p>
          </p:txBody>
        </p:sp>
        <p:sp>
          <p:nvSpPr>
            <p:cNvPr id="10" name="TextBox 9"/>
            <p:cNvSpPr txBox="1"/>
            <p:nvPr/>
          </p:nvSpPr>
          <p:spPr>
            <a:xfrm>
              <a:off x="8133105" y="4602044"/>
              <a:ext cx="2582855" cy="307777"/>
            </a:xfrm>
            <a:prstGeom prst="rect">
              <a:avLst/>
            </a:prstGeom>
            <a:noFill/>
          </p:spPr>
          <p:txBody>
            <a:bodyPr wrap="square" rtlCol="0">
              <a:spAutoFit/>
            </a:bodyPr>
            <a:lstStyle/>
            <a:p>
              <a:pPr algn="ctr"/>
              <a:r>
                <a:rPr lang="fa-IR" sz="1400" b="1" dirty="0" smtClean="0"/>
                <a:t>بثورات جلدی</a:t>
              </a:r>
              <a:endParaRPr lang="en-US" sz="1400" b="1" dirty="0"/>
            </a:p>
          </p:txBody>
        </p:sp>
        <p:sp>
          <p:nvSpPr>
            <p:cNvPr id="11" name="TextBox 10"/>
            <p:cNvSpPr txBox="1"/>
            <p:nvPr/>
          </p:nvSpPr>
          <p:spPr>
            <a:xfrm>
              <a:off x="8219129" y="2893868"/>
              <a:ext cx="2519324" cy="307777"/>
            </a:xfrm>
            <a:prstGeom prst="rect">
              <a:avLst/>
            </a:prstGeom>
            <a:noFill/>
          </p:spPr>
          <p:txBody>
            <a:bodyPr wrap="square" rtlCol="0">
              <a:spAutoFit/>
            </a:bodyPr>
            <a:lstStyle/>
            <a:p>
              <a:pPr algn="ctr"/>
              <a:r>
                <a:rPr lang="fa-IR" sz="1400" b="1" dirty="0" smtClean="0"/>
                <a:t>محل برش سزارین</a:t>
              </a:r>
              <a:endParaRPr lang="en-US" sz="1400" b="1" dirty="0"/>
            </a:p>
          </p:txBody>
        </p:sp>
        <p:sp>
          <p:nvSpPr>
            <p:cNvPr id="12" name="TextBox 11"/>
            <p:cNvSpPr txBox="1"/>
            <p:nvPr/>
          </p:nvSpPr>
          <p:spPr>
            <a:xfrm>
              <a:off x="3233584" y="2893868"/>
              <a:ext cx="2519324" cy="307777"/>
            </a:xfrm>
            <a:prstGeom prst="rect">
              <a:avLst/>
            </a:prstGeom>
            <a:noFill/>
          </p:spPr>
          <p:txBody>
            <a:bodyPr wrap="square" rtlCol="0">
              <a:spAutoFit/>
            </a:bodyPr>
            <a:lstStyle/>
            <a:p>
              <a:pPr algn="ctr"/>
              <a:r>
                <a:rPr lang="fa-IR" sz="1400" b="1" dirty="0" smtClean="0"/>
                <a:t>ترک های حاملگی بارداری قبلی</a:t>
              </a:r>
              <a:endParaRPr lang="en-US" sz="1400" b="1" dirty="0"/>
            </a:p>
          </p:txBody>
        </p:sp>
        <p:sp>
          <p:nvSpPr>
            <p:cNvPr id="13" name="TextBox 12"/>
            <p:cNvSpPr txBox="1"/>
            <p:nvPr/>
          </p:nvSpPr>
          <p:spPr>
            <a:xfrm>
              <a:off x="6257809" y="2879494"/>
              <a:ext cx="1356394" cy="307777"/>
            </a:xfrm>
            <a:prstGeom prst="rect">
              <a:avLst/>
            </a:prstGeom>
            <a:noFill/>
          </p:spPr>
          <p:txBody>
            <a:bodyPr wrap="square" rtlCol="0">
              <a:spAutoFit/>
            </a:bodyPr>
            <a:lstStyle/>
            <a:p>
              <a:pPr algn="ctr"/>
              <a:r>
                <a:rPr lang="fa-IR" sz="1400" b="1" dirty="0" smtClean="0"/>
                <a:t>خط سیاه</a:t>
              </a:r>
              <a:endParaRPr lang="en-US" sz="1400" b="1" dirty="0"/>
            </a:p>
          </p:txBody>
        </p:sp>
      </p:gr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7599318"/>
      </p:ext>
    </p:extLst>
  </p:cSld>
  <p:clrMapOvr>
    <a:masterClrMapping/>
  </p:clrMapOvr>
  <mc:AlternateContent xmlns:mc="http://schemas.openxmlformats.org/markup-compatibility/2006" xmlns:p14="http://schemas.microsoft.com/office/powerpoint/2010/main">
    <mc:Choice Requires="p14">
      <p:transition spd="slow" p14:dur="2000" advTm="26521"/>
    </mc:Choice>
    <mc:Fallback xmlns="">
      <p:transition spd="slow" advTm="2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معاینه شکمی </a:t>
            </a:r>
            <a:r>
              <a:rPr lang="fa-IR" b="1" dirty="0" smtClean="0"/>
              <a:t>ادامه ...</a:t>
            </a:r>
            <a:endParaRPr lang="fa-IR" b="1" dirty="0"/>
          </a:p>
        </p:txBody>
      </p:sp>
      <p:sp>
        <p:nvSpPr>
          <p:cNvPr id="3" name="Content Placeholder 2"/>
          <p:cNvSpPr>
            <a:spLocks noGrp="1"/>
          </p:cNvSpPr>
          <p:nvPr>
            <p:ph idx="1"/>
          </p:nvPr>
        </p:nvSpPr>
        <p:spPr>
          <a:xfrm>
            <a:off x="3606085" y="1765346"/>
            <a:ext cx="4365937" cy="4411618"/>
          </a:xfrm>
        </p:spPr>
        <p:txBody>
          <a:bodyPr>
            <a:normAutofit/>
          </a:bodyPr>
          <a:lstStyle/>
          <a:p>
            <a:pPr algn="r" rtl="1"/>
            <a:r>
              <a:rPr lang="fa-IR" sz="3200" b="1" dirty="0" smtClean="0"/>
              <a:t>مانور </a:t>
            </a:r>
            <a:r>
              <a:rPr lang="fa-IR" sz="3200" b="1" dirty="0"/>
              <a:t>اول: </a:t>
            </a:r>
            <a:endParaRPr lang="fa-IR" sz="3200" b="1" dirty="0" smtClean="0"/>
          </a:p>
          <a:p>
            <a:pPr algn="justLow" rtl="1">
              <a:lnSpc>
                <a:spcPct val="100000"/>
              </a:lnSpc>
              <a:buNone/>
            </a:pPr>
            <a:r>
              <a:rPr lang="fa-IR" sz="2500" dirty="0" smtClean="0"/>
              <a:t>  درکنار </a:t>
            </a:r>
            <a:r>
              <a:rPr lang="fa-IR" sz="2500" dirty="0"/>
              <a:t>تخت بايستید </a:t>
            </a:r>
            <a:r>
              <a:rPr lang="fa-IR" sz="2500" dirty="0" smtClean="0"/>
              <a:t>نگاه </a:t>
            </a:r>
            <a:r>
              <a:rPr lang="fa-IR" sz="2500" dirty="0"/>
              <a:t>شما به </a:t>
            </a:r>
            <a:r>
              <a:rPr lang="fa-IR" sz="2500" dirty="0" smtClean="0"/>
              <a:t>طرف صورت </a:t>
            </a:r>
            <a:r>
              <a:rPr lang="fa-IR" sz="2500" dirty="0"/>
              <a:t>مادر باشد و با ملايمت قله رحم را با نوک انگشتان هر دو </a:t>
            </a:r>
            <a:r>
              <a:rPr lang="fa-IR" sz="2500" dirty="0" smtClean="0"/>
              <a:t>دست لمس </a:t>
            </a:r>
            <a:r>
              <a:rPr lang="fa-IR" sz="2500" dirty="0"/>
              <a:t>کنید. ته جنین به صورت يك جسم بزرگ که اجزاء کوچکي دارد و سر به صورت </a:t>
            </a:r>
            <a:r>
              <a:rPr lang="fa-IR" sz="2500" dirty="0" smtClean="0"/>
              <a:t>جسم سفت </a:t>
            </a:r>
            <a:r>
              <a:rPr lang="fa-IR" sz="2500" dirty="0"/>
              <a:t>و گرد و قابل حرکت لمس مي شود</a:t>
            </a:r>
            <a:r>
              <a:rPr lang="fa-IR" sz="2500" dirty="0" smtClean="0"/>
              <a:t>. </a:t>
            </a:r>
          </a:p>
          <a:p>
            <a:pPr algn="justLow" rtl="1">
              <a:lnSpc>
                <a:spcPct val="100000"/>
              </a:lnSpc>
            </a:pPr>
            <a:r>
              <a:rPr lang="fa-IR" sz="2500" dirty="0" smtClean="0"/>
              <a:t>هدف: تعیین عضو نمایش جنین و قرار جنین</a:t>
            </a:r>
            <a:endParaRPr lang="fa-IR" sz="2500" dirty="0"/>
          </a:p>
        </p:txBody>
      </p:sp>
      <p:grpSp>
        <p:nvGrpSpPr>
          <p:cNvPr id="5" name="Group 4"/>
          <p:cNvGrpSpPr/>
          <p:nvPr/>
        </p:nvGrpSpPr>
        <p:grpSpPr>
          <a:xfrm>
            <a:off x="631066" y="1690688"/>
            <a:ext cx="10676585" cy="4452535"/>
            <a:chOff x="631066" y="1690688"/>
            <a:chExt cx="10676585" cy="4452535"/>
          </a:xfrm>
        </p:grpSpPr>
        <p:pic>
          <p:nvPicPr>
            <p:cNvPr id="1026" name="Picture 2" descr="C:\Users\SE\Desktop\manovr1leopold.PNG"/>
            <p:cNvPicPr>
              <a:picLocks noChangeAspect="1" noChangeArrowheads="1"/>
            </p:cNvPicPr>
            <p:nvPr/>
          </p:nvPicPr>
          <p:blipFill>
            <a:blip r:embed="rId4" cstate="print"/>
            <a:srcRect/>
            <a:stretch>
              <a:fillRect/>
            </a:stretch>
          </p:blipFill>
          <p:spPr bwMode="auto">
            <a:xfrm>
              <a:off x="8023539" y="1690688"/>
              <a:ext cx="3284112" cy="4452535"/>
            </a:xfrm>
            <a:prstGeom prst="rect">
              <a:avLst/>
            </a:prstGeom>
            <a:ln>
              <a:noFill/>
            </a:ln>
            <a:effectLst>
              <a:softEdge rad="112500"/>
            </a:effectLst>
          </p:spPr>
        </p:pic>
        <p:pic>
          <p:nvPicPr>
            <p:cNvPr id="1027" name="Picture 3" descr="C:\Users\SE\Desktop\1leopold.PNG"/>
            <p:cNvPicPr>
              <a:picLocks noChangeAspect="1" noChangeArrowheads="1"/>
            </p:cNvPicPr>
            <p:nvPr/>
          </p:nvPicPr>
          <p:blipFill>
            <a:blip r:embed="rId5" cstate="print"/>
            <a:srcRect/>
            <a:stretch>
              <a:fillRect/>
            </a:stretch>
          </p:blipFill>
          <p:spPr bwMode="auto">
            <a:xfrm>
              <a:off x="631066" y="1690688"/>
              <a:ext cx="3078050" cy="4452535"/>
            </a:xfrm>
            <a:prstGeom prst="rect">
              <a:avLst/>
            </a:prstGeom>
            <a:ln>
              <a:noFill/>
            </a:ln>
            <a:effectLst>
              <a:softEdge rad="112500"/>
            </a:effectLst>
          </p:spPr>
        </p:pic>
      </p:grpSp>
      <p:pic>
        <p:nvPicPr>
          <p:cNvPr id="33" name="Audio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9412374"/>
      </p:ext>
    </p:extLst>
  </p:cSld>
  <p:clrMapOvr>
    <a:masterClrMapping/>
  </p:clrMapOvr>
  <mc:AlternateContent xmlns:mc="http://schemas.openxmlformats.org/markup-compatibility/2006" xmlns:p14="http://schemas.microsoft.com/office/powerpoint/2010/main">
    <mc:Choice Requires="p14">
      <p:transition spd="slow" p14:dur="2000" advTm="120366"/>
    </mc:Choice>
    <mc:Fallback xmlns="">
      <p:transition spd="slow" advTm="12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
        <a:ea typeface=""/>
        <a:cs typeface="B Yagut"/>
      </a:majorFont>
      <a:minorFont>
        <a:latin typeface="Calibri"/>
        <a:ea typeface=""/>
        <a:cs typeface="B Yagu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مشهد</_x062f__x0627__x0646__x0634__x06af__x0627__x0647_>
    <_x0646__x0648__x0639__x0020__x062d__x06cc__x0637__x0647_ xmlns="12fdc5dc-769e-4543-b10d-fbea3dac4417">مراقبت‌هاي ادغام يافته سلامت مادران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5NN7CDR5NKU2-831-1182</_dlc_DocId>
    <_dlc_DocIdUrl xmlns="1047730d-92e1-4018-9084-d932fd3a7f58">
      <Url>http://www.health.gov.ir/hnd/_layouts/DocIdRedir.aspx?ID=5NN7CDR5NKU2-831-1182</Url>
      <Description>5NN7CDR5NKU2-831-1182</Description>
    </_dlc_DocIdUrl>
  </documentManagement>
</p:properties>
</file>

<file path=customXml/itemProps1.xml><?xml version="1.0" encoding="utf-8"?>
<ds:datastoreItem xmlns:ds="http://schemas.openxmlformats.org/officeDocument/2006/customXml" ds:itemID="{68F6B227-CC60-4AE3-87C4-110CE134EDC5}">
  <ds:schemaRefs>
    <ds:schemaRef ds:uri="http://schemas.microsoft.com/sharepoint/v3/contenttype/forms"/>
  </ds:schemaRefs>
</ds:datastoreItem>
</file>

<file path=customXml/itemProps2.xml><?xml version="1.0" encoding="utf-8"?>
<ds:datastoreItem xmlns:ds="http://schemas.openxmlformats.org/officeDocument/2006/customXml" ds:itemID="{88E182D9-F65A-4D56-ACD4-FCAA117F1BF7}">
  <ds:schemaRefs>
    <ds:schemaRef ds:uri="http://schemas.microsoft.com/sharepoint/events"/>
  </ds:schemaRefs>
</ds:datastoreItem>
</file>

<file path=customXml/itemProps3.xml><?xml version="1.0" encoding="utf-8"?>
<ds:datastoreItem xmlns:ds="http://schemas.openxmlformats.org/officeDocument/2006/customXml" ds:itemID="{16A5417F-7B41-4F44-BA47-FD6DE08B80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67AB715-D8F3-40CE-BBB2-682899C06DD1}">
  <ds:schemaRefs>
    <ds:schemaRef ds:uri="http://schemas.microsoft.com/office/2006/documentManagement/types"/>
    <ds:schemaRef ds:uri="http://purl.org/dc/elements/1.1/"/>
    <ds:schemaRef ds:uri="http://schemas.microsoft.com/office/infopath/2007/PartnerControls"/>
    <ds:schemaRef ds:uri="http://purl.org/dc/terms/"/>
    <ds:schemaRef ds:uri="http://purl.org/dc/dcmitype/"/>
    <ds:schemaRef ds:uri="http://schemas.microsoft.com/office/2006/metadata/properties"/>
    <ds:schemaRef ds:uri="http://www.w3.org/XML/1998/namespace"/>
    <ds:schemaRef ds:uri="http://schemas.openxmlformats.org/package/2006/metadata/core-properties"/>
    <ds:schemaRef ds:uri="12fdc5dc-769e-4543-b10d-fbea3dac4417"/>
    <ds:schemaRef ds:uri="1047730d-92e1-4018-9084-d932fd3a7f58"/>
  </ds:schemaRefs>
</ds:datastoreItem>
</file>

<file path=docProps/app.xml><?xml version="1.0" encoding="utf-8"?>
<Properties xmlns="http://schemas.openxmlformats.org/officeDocument/2006/extended-properties" xmlns:vt="http://schemas.openxmlformats.org/officeDocument/2006/docPropsVTypes">
  <TotalTime>3283</TotalTime>
  <Words>1914</Words>
  <Application>Microsoft Office PowerPoint</Application>
  <PresentationFormat>Widescreen</PresentationFormat>
  <Paragraphs>148</Paragraphs>
  <Slides>29</Slides>
  <Notes>1</Notes>
  <HiddenSlides>0</HiddenSlides>
  <MMClips>26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B Yagut</vt:lpstr>
      <vt:lpstr>Calibri</vt:lpstr>
      <vt:lpstr>Office Theme</vt:lpstr>
      <vt:lpstr> آشنایی با معاینات و آزمایشات دوران بارداری، تعیین سن تقریبی حاملگی و محاسبه تاریخ تقریبی زایمان</vt:lpstr>
      <vt:lpstr> مشخصات سند</vt:lpstr>
      <vt:lpstr> اهداف آموزشی</vt:lpstr>
      <vt:lpstr>فهرست عناوین: </vt:lpstr>
      <vt:lpstr>مقدمه:</vt:lpstr>
      <vt:lpstr>معاینه شکمی</vt:lpstr>
      <vt:lpstr>معاینه شکمی ادامه ...</vt:lpstr>
      <vt:lpstr>معاینه شکمی ادامه ...</vt:lpstr>
      <vt:lpstr>معاینه شکمی ادامه ...</vt:lpstr>
      <vt:lpstr>معاینه شکمی ادامه ...</vt:lpstr>
      <vt:lpstr>معاینه شکمی ادامه ...</vt:lpstr>
      <vt:lpstr>معاینه شکمی ادامه ...</vt:lpstr>
      <vt:lpstr>شنیدن ضربان قلب جنین</vt:lpstr>
      <vt:lpstr>شنیدن ضربان قلب جنین ادامه ... </vt:lpstr>
      <vt:lpstr>شنیدن ضربان قلب جنین ادامه ...</vt:lpstr>
      <vt:lpstr>معاینه چشم</vt:lpstr>
      <vt:lpstr>رنگ پریدگی شدید</vt:lpstr>
      <vt:lpstr>معاینه پوست</vt:lpstr>
      <vt:lpstr>معاینه اندام ها</vt:lpstr>
      <vt:lpstr>معاینه اندام ها ادامه ...</vt:lpstr>
      <vt:lpstr>معاینه اندام ها ادامه ...</vt:lpstr>
      <vt:lpstr>معاینه اندام ها ادامه ...</vt:lpstr>
      <vt:lpstr>معاينه دهان و دندان</vt:lpstr>
      <vt:lpstr>معاینه فیزیکی</vt:lpstr>
      <vt:lpstr>خلاصه مطالب و نتیجه گیری</vt:lpstr>
      <vt:lpstr>خلاصه مطالب و نتیجه گیری ادامه ...</vt:lpstr>
      <vt:lpstr>پرسش و تمرین (نظری – عملی)</vt:lpstr>
      <vt:lpstr>فهرست منابع</vt:lpstr>
      <vt:lpstr>     لطفاً نظرات و پیشنهادات خود پیرامون این بسته آموزشی را به آدرس زیر ارسال کنید.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آشنایی با خدمات مادر ایمن</dc:title>
  <dc:creator>Shabnam Emamian</dc:creator>
  <cp:lastModifiedBy>Sima Jalali</cp:lastModifiedBy>
  <cp:revision>303</cp:revision>
  <dcterms:created xsi:type="dcterms:W3CDTF">2020-04-19T07:34:00Z</dcterms:created>
  <dcterms:modified xsi:type="dcterms:W3CDTF">2020-12-06T08:36:05Z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2531eae3-2169-4049-8abf-34d961f436df</vt:lpwstr>
  </property>
</Properties>
</file>